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25"/>
  </p:notesMasterIdLst>
  <p:handoutMasterIdLst>
    <p:handoutMasterId r:id="rId26"/>
  </p:handoutMasterIdLst>
  <p:sldIdLst>
    <p:sldId id="356" r:id="rId2"/>
    <p:sldId id="357" r:id="rId3"/>
    <p:sldId id="447" r:id="rId4"/>
    <p:sldId id="451" r:id="rId5"/>
    <p:sldId id="454" r:id="rId6"/>
    <p:sldId id="494" r:id="rId7"/>
    <p:sldId id="459" r:id="rId8"/>
    <p:sldId id="461" r:id="rId9"/>
    <p:sldId id="463" r:id="rId10"/>
    <p:sldId id="465" r:id="rId11"/>
    <p:sldId id="467" r:id="rId12"/>
    <p:sldId id="469" r:id="rId13"/>
    <p:sldId id="472" r:id="rId14"/>
    <p:sldId id="474" r:id="rId15"/>
    <p:sldId id="476" r:id="rId16"/>
    <p:sldId id="478" r:id="rId17"/>
    <p:sldId id="482" r:id="rId18"/>
    <p:sldId id="485" r:id="rId19"/>
    <p:sldId id="489" r:id="rId20"/>
    <p:sldId id="490" r:id="rId21"/>
    <p:sldId id="491" r:id="rId22"/>
    <p:sldId id="493" r:id="rId23"/>
    <p:sldId id="430" r:id="rId24"/>
  </p:sldIdLst>
  <p:sldSz cx="9144000" cy="6858000" type="screen4x3"/>
  <p:notesSz cx="6858000" cy="9144000"/>
  <p:custDataLst>
    <p:tags r:id="rId27"/>
  </p:custDataLst>
  <p:defaultTex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tech" initials="A" lastIdx="45" clrIdx="0"/>
  <p:cmAuthor id="1" name="n.bami" initials="n"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6A2"/>
    <a:srgbClr val="F61828"/>
    <a:srgbClr val="FFFF99"/>
    <a:srgbClr val="007E39"/>
    <a:srgbClr val="4411D5"/>
    <a:srgbClr val="C0007B"/>
    <a:srgbClr val="AC1418"/>
    <a:srgbClr val="FFCC00"/>
    <a:srgbClr val="004E4C"/>
    <a:srgbClr val="6B8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07" autoAdjust="0"/>
    <p:restoredTop sz="96092" autoAdjust="0"/>
  </p:normalViewPr>
  <p:slideViewPr>
    <p:cSldViewPr>
      <p:cViewPr varScale="1">
        <p:scale>
          <a:sx n="70" d="100"/>
          <a:sy n="70" d="100"/>
        </p:scale>
        <p:origin x="362" y="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39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70DF8904-1D84-4BB6-AAF3-D34F7B9FEE91}" type="datetime1">
              <a:rPr lang="en-US"/>
              <a:pPr>
                <a:defRPr/>
              </a:pPr>
              <a:t>5/22/2018</a:t>
            </a:fld>
            <a:endParaRPr lang="en-US" dirty="0"/>
          </a:p>
        </p:txBody>
      </p:sp>
      <p:sp>
        <p:nvSpPr>
          <p:cNvPr id="798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98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2AF2A2C3-5D27-492F-B00E-8D3B8595EC96}" type="slidenum">
              <a:rPr lang="en-US"/>
              <a:pPr>
                <a:defRPr/>
              </a:pPr>
              <a:t>‹#›</a:t>
            </a:fld>
            <a:endParaRPr lang="en-US" dirty="0"/>
          </a:p>
        </p:txBody>
      </p:sp>
    </p:spTree>
    <p:extLst>
      <p:ext uri="{BB962C8B-B14F-4D97-AF65-F5344CB8AC3E}">
        <p14:creationId xmlns:p14="http://schemas.microsoft.com/office/powerpoint/2010/main" val="195253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A3474123-3793-4D37-AE19-75C97A7D4EB3}" type="datetime1">
              <a:rPr lang="en-US"/>
              <a:pPr>
                <a:defRPr/>
              </a:pPr>
              <a:t>5/22/2018</a:t>
            </a:fld>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88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88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spcBef>
                <a:spcPct val="0"/>
              </a:spcBef>
              <a:defRPr sz="1200">
                <a:latin typeface="Calibri" pitchFamily="34" charset="0"/>
              </a:defRPr>
            </a:lvl1pPr>
          </a:lstStyle>
          <a:p>
            <a:pPr>
              <a:defRPr/>
            </a:pPr>
            <a:endParaRPr lang="en-US"/>
          </a:p>
        </p:txBody>
      </p:sp>
      <p:sp>
        <p:nvSpPr>
          <p:cNvPr id="788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defRPr sz="1200">
                <a:latin typeface="Calibri" pitchFamily="34" charset="0"/>
              </a:defRPr>
            </a:lvl1pPr>
          </a:lstStyle>
          <a:p>
            <a:pPr>
              <a:defRPr/>
            </a:pPr>
            <a:fld id="{6AE1F710-3F4D-4CB2-B8EF-AD2B0CD37885}" type="slidenum">
              <a:rPr lang="en-US"/>
              <a:pPr>
                <a:defRPr/>
              </a:pPr>
              <a:t>‹#›</a:t>
            </a:fld>
            <a:endParaRPr lang="en-US" dirty="0"/>
          </a:p>
        </p:txBody>
      </p:sp>
    </p:spTree>
    <p:extLst>
      <p:ext uri="{BB962C8B-B14F-4D97-AF65-F5344CB8AC3E}">
        <p14:creationId xmlns:p14="http://schemas.microsoft.com/office/powerpoint/2010/main" val="1535509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13</a:t>
            </a:fld>
            <a:endParaRPr lang="en-US" dirty="0"/>
          </a:p>
        </p:txBody>
      </p:sp>
    </p:spTree>
    <p:extLst>
      <p:ext uri="{BB962C8B-B14F-4D97-AF65-F5344CB8AC3E}">
        <p14:creationId xmlns:p14="http://schemas.microsoft.com/office/powerpoint/2010/main" val="350617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Indenting : </a:t>
            </a:r>
            <a:r>
              <a:rPr lang="en-US" dirty="0" err="1"/>
              <a:t>thut</a:t>
            </a:r>
            <a:r>
              <a:rPr lang="en-US" dirty="0"/>
              <a:t> </a:t>
            </a:r>
            <a:r>
              <a:rPr lang="en-US" dirty="0" err="1"/>
              <a:t>vao</a:t>
            </a:r>
            <a:r>
              <a:rPr lang="en-US" dirty="0"/>
              <a:t> </a:t>
            </a:r>
            <a:r>
              <a:rPr lang="en-US" dirty="0" err="1"/>
              <a:t>dau</a:t>
            </a:r>
            <a:r>
              <a:rPr lang="en-US" dirty="0"/>
              <a:t> dong. </a:t>
            </a:r>
            <a:r>
              <a:rPr lang="en-US" dirty="0" err="1"/>
              <a:t>Thut</a:t>
            </a:r>
            <a:r>
              <a:rPr lang="en-US" dirty="0"/>
              <a:t> le.</a:t>
            </a:r>
          </a:p>
        </p:txBody>
      </p:sp>
      <p:sp>
        <p:nvSpPr>
          <p:cNvPr id="4" name="Slide Number Placeholder 3"/>
          <p:cNvSpPr>
            <a:spLocks noGrp="1"/>
          </p:cNvSpPr>
          <p:nvPr>
            <p:ph type="sldNum" sz="quarter" idx="10"/>
          </p:nvPr>
        </p:nvSpPr>
        <p:spPr/>
        <p:txBody>
          <a:bodyPr/>
          <a:lstStyle/>
          <a:p>
            <a:pPr>
              <a:defRPr/>
            </a:pPr>
            <a:fld id="{6AE1F710-3F4D-4CB2-B8EF-AD2B0CD37885}" type="slidenum">
              <a:rPr lang="en-US" smtClean="0"/>
              <a:pPr>
                <a:defRPr/>
              </a:pPr>
              <a:t>23</a:t>
            </a:fld>
            <a:endParaRPr lang="en-US" dirty="0"/>
          </a:p>
        </p:txBody>
      </p:sp>
    </p:spTree>
    <p:extLst>
      <p:ext uri="{BB962C8B-B14F-4D97-AF65-F5344CB8AC3E}">
        <p14:creationId xmlns:p14="http://schemas.microsoft.com/office/powerpoint/2010/main" val="21409814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8" name="Text Box 13"/>
          <p:cNvSpPr txBox="1">
            <a:spLocks noChangeArrowheads="1"/>
          </p:cNvSpPr>
          <p:nvPr userDrawn="1"/>
        </p:nvSpPr>
        <p:spPr bwMode="auto">
          <a:xfrm>
            <a:off x="1752600" y="3657600"/>
            <a:ext cx="1828800" cy="523220"/>
          </a:xfrm>
          <a:prstGeom prst="rect">
            <a:avLst/>
          </a:prstGeom>
          <a:noFill/>
          <a:ln w="9525">
            <a:noFill/>
            <a:miter lim="800000"/>
            <a:headEnd/>
            <a:tailEnd/>
          </a:ln>
          <a:effectLst/>
        </p:spPr>
        <p:txBody>
          <a:bodyPr wrap="square">
            <a:spAutoFit/>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r">
              <a:lnSpc>
                <a:spcPct val="100000"/>
              </a:lnSpc>
              <a:defRPr/>
            </a:pPr>
            <a:r>
              <a:rPr lang="en-US" sz="2800" b="1" dirty="0">
                <a:latin typeface="Book Antiqua" pitchFamily="18" charset="0"/>
              </a:rPr>
              <a:t>Session: 6</a:t>
            </a:r>
          </a:p>
        </p:txBody>
      </p:sp>
      <p:sp>
        <p:nvSpPr>
          <p:cNvPr id="39" name="Text Box 11"/>
          <p:cNvSpPr txBox="1">
            <a:spLocks noChangeArrowheads="1"/>
          </p:cNvSpPr>
          <p:nvPr userDrawn="1"/>
        </p:nvSpPr>
        <p:spPr bwMode="auto">
          <a:xfrm>
            <a:off x="914400" y="4419600"/>
            <a:ext cx="7315200" cy="1477328"/>
          </a:xfrm>
          <a:prstGeom prst="rect">
            <a:avLst/>
          </a:prstGeom>
          <a:noFill/>
          <a:ln w="9525">
            <a:noFill/>
            <a:miter lim="800000"/>
            <a:headEnd/>
            <a:tailEnd/>
          </a:ln>
          <a:effectLst/>
        </p:spPr>
        <p:txBody>
          <a:bodyPr wrap="square">
            <a:spAutoFit/>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ctr">
              <a:lnSpc>
                <a:spcPct val="100000"/>
              </a:lnSpc>
              <a:defRPr/>
            </a:pPr>
            <a:r>
              <a:rPr lang="en-US" sz="4500" b="1" i="1" dirty="0">
                <a:effectLst>
                  <a:reflection blurRad="6350" stA="55000" endA="300" endPos="45500" dir="5400000" sy="-100000" algn="bl" rotWithShape="0"/>
                </a:effectLst>
                <a:latin typeface="Book Antiqua" pitchFamily="18" charset="0"/>
              </a:rPr>
              <a:t>Formatting Using Style Sheets</a:t>
            </a:r>
          </a:p>
        </p:txBody>
      </p:sp>
      <p:sp>
        <p:nvSpPr>
          <p:cNvPr id="44" name="Rectangle 43"/>
          <p:cNvSpPr/>
          <p:nvPr userDrawn="1"/>
        </p:nvSpPr>
        <p:spPr>
          <a:xfrm>
            <a:off x="0" y="0"/>
            <a:ext cx="685800" cy="6858000"/>
          </a:xfrm>
          <a:prstGeom prst="rect">
            <a:avLst/>
          </a:prstGeom>
          <a:gradFill>
            <a:gsLst>
              <a:gs pos="0">
                <a:schemeClr val="accent6">
                  <a:lumMod val="75000"/>
                </a:schemeClr>
              </a:gs>
              <a:gs pos="50000">
                <a:schemeClr val="accent6">
                  <a:lumMod val="75000"/>
                </a:schemeClr>
              </a:gs>
              <a:gs pos="100000">
                <a:schemeClr val="tx2">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lnSpc>
                <a:spcPct val="70000"/>
              </a:lnSpc>
              <a:spcBef>
                <a:spcPct val="50000"/>
              </a:spcBef>
              <a:spcAft>
                <a:spcPct val="0"/>
              </a:spcAft>
              <a:defRPr sz="1400" kern="1200">
                <a:solidFill>
                  <a:schemeClr val="lt1"/>
                </a:solidFill>
                <a:latin typeface="+mn-lt"/>
                <a:ea typeface="+mn-ea"/>
                <a:cs typeface="+mn-cs"/>
              </a:defRPr>
            </a:lvl1pPr>
            <a:lvl2pPr marL="457200" algn="l" rtl="0" fontAlgn="base">
              <a:lnSpc>
                <a:spcPct val="70000"/>
              </a:lnSpc>
              <a:spcBef>
                <a:spcPct val="50000"/>
              </a:spcBef>
              <a:spcAft>
                <a:spcPct val="0"/>
              </a:spcAft>
              <a:defRPr sz="1400" kern="1200">
                <a:solidFill>
                  <a:schemeClr val="lt1"/>
                </a:solidFill>
                <a:latin typeface="+mn-lt"/>
                <a:ea typeface="+mn-ea"/>
                <a:cs typeface="+mn-cs"/>
              </a:defRPr>
            </a:lvl2pPr>
            <a:lvl3pPr marL="914400" algn="l" rtl="0" fontAlgn="base">
              <a:lnSpc>
                <a:spcPct val="70000"/>
              </a:lnSpc>
              <a:spcBef>
                <a:spcPct val="50000"/>
              </a:spcBef>
              <a:spcAft>
                <a:spcPct val="0"/>
              </a:spcAft>
              <a:defRPr sz="1400" kern="1200">
                <a:solidFill>
                  <a:schemeClr val="lt1"/>
                </a:solidFill>
                <a:latin typeface="+mn-lt"/>
                <a:ea typeface="+mn-ea"/>
                <a:cs typeface="+mn-cs"/>
              </a:defRPr>
            </a:lvl3pPr>
            <a:lvl4pPr marL="1371600" algn="l" rtl="0" fontAlgn="base">
              <a:lnSpc>
                <a:spcPct val="70000"/>
              </a:lnSpc>
              <a:spcBef>
                <a:spcPct val="50000"/>
              </a:spcBef>
              <a:spcAft>
                <a:spcPct val="0"/>
              </a:spcAft>
              <a:defRPr sz="1400" kern="1200">
                <a:solidFill>
                  <a:schemeClr val="lt1"/>
                </a:solidFill>
                <a:latin typeface="+mn-lt"/>
                <a:ea typeface="+mn-ea"/>
                <a:cs typeface="+mn-cs"/>
              </a:defRPr>
            </a:lvl4pPr>
            <a:lvl5pPr marL="1828800" algn="l" rtl="0" fontAlgn="base">
              <a:lnSpc>
                <a:spcPct val="70000"/>
              </a:lnSpc>
              <a:spcBef>
                <a:spcPct val="50000"/>
              </a:spcBef>
              <a:spcAft>
                <a:spcPct val="0"/>
              </a:spcAft>
              <a:defRPr sz="1400" kern="1200">
                <a:solidFill>
                  <a:schemeClr val="lt1"/>
                </a:solidFill>
                <a:latin typeface="+mn-lt"/>
                <a:ea typeface="+mn-ea"/>
                <a:cs typeface="+mn-cs"/>
              </a:defRPr>
            </a:lvl5pPr>
            <a:lvl6pPr marL="2286000" algn="l" defTabSz="914400" rtl="0" eaLnBrk="1" latinLnBrk="0" hangingPunct="1">
              <a:defRPr sz="1400" kern="1200">
                <a:solidFill>
                  <a:schemeClr val="lt1"/>
                </a:solidFill>
                <a:latin typeface="+mn-lt"/>
                <a:ea typeface="+mn-ea"/>
                <a:cs typeface="+mn-cs"/>
              </a:defRPr>
            </a:lvl6pPr>
            <a:lvl7pPr marL="2743200" algn="l" defTabSz="914400" rtl="0" eaLnBrk="1" latinLnBrk="0" hangingPunct="1">
              <a:defRPr sz="1400" kern="1200">
                <a:solidFill>
                  <a:schemeClr val="lt1"/>
                </a:solidFill>
                <a:latin typeface="+mn-lt"/>
                <a:ea typeface="+mn-ea"/>
                <a:cs typeface="+mn-cs"/>
              </a:defRPr>
            </a:lvl7pPr>
            <a:lvl8pPr marL="3200400" algn="l" defTabSz="914400" rtl="0" eaLnBrk="1" latinLnBrk="0" hangingPunct="1">
              <a:defRPr sz="1400" kern="1200">
                <a:solidFill>
                  <a:schemeClr val="lt1"/>
                </a:solidFill>
                <a:latin typeface="+mn-lt"/>
                <a:ea typeface="+mn-ea"/>
                <a:cs typeface="+mn-cs"/>
              </a:defRPr>
            </a:lvl8pPr>
            <a:lvl9pPr marL="3657600" algn="l" defTabSz="914400" rtl="0" eaLnBrk="1" latinLnBrk="0" hangingPunct="1">
              <a:defRPr sz="1400" kern="1200">
                <a:solidFill>
                  <a:schemeClr val="lt1"/>
                </a:solidFill>
                <a:latin typeface="+mn-lt"/>
                <a:ea typeface="+mn-ea"/>
                <a:cs typeface="+mn-cs"/>
              </a:defRPr>
            </a:lvl9pPr>
          </a:lstStyle>
          <a:p>
            <a:pPr algn="ctr"/>
            <a:endParaRPr lang="en-US"/>
          </a:p>
        </p:txBody>
      </p:sp>
      <p:pic>
        <p:nvPicPr>
          <p:cNvPr id="15" name="Picture 14"/>
          <p:cNvPicPr>
            <a:picLocks noChangeAspect="1" noChangeArrowheads="1"/>
          </p:cNvPicPr>
          <p:nvPr userDrawn="1"/>
        </p:nvPicPr>
        <p:blipFill>
          <a:blip r:embed="rId2" cstate="print"/>
          <a:srcRect l="3556"/>
          <a:stretch>
            <a:fillRect/>
          </a:stretch>
        </p:blipFill>
        <p:spPr bwMode="auto">
          <a:xfrm>
            <a:off x="7040033" y="2133600"/>
            <a:ext cx="656167" cy="762000"/>
          </a:xfrm>
          <a:prstGeom prst="rect">
            <a:avLst/>
          </a:prstGeom>
          <a:noFill/>
          <a:ln w="9525">
            <a:noFill/>
            <a:miter lim="800000"/>
            <a:headEnd/>
            <a:tailEnd/>
          </a:ln>
          <a:effectLst/>
        </p:spPr>
      </p:pic>
      <p:pic>
        <p:nvPicPr>
          <p:cNvPr id="16" name="Picture 15" descr="Internet_Explorer_7_Logo-150x150.png"/>
          <p:cNvPicPr>
            <a:picLocks noChangeAspect="1"/>
          </p:cNvPicPr>
          <p:nvPr userDrawn="1"/>
        </p:nvPicPr>
        <p:blipFill>
          <a:blip r:embed="rId3"/>
          <a:stretch>
            <a:fillRect/>
          </a:stretch>
        </p:blipFill>
        <p:spPr>
          <a:xfrm>
            <a:off x="7010400" y="838200"/>
            <a:ext cx="609600" cy="609600"/>
          </a:xfrm>
          <a:prstGeom prst="rect">
            <a:avLst/>
          </a:prstGeom>
        </p:spPr>
      </p:pic>
      <p:pic>
        <p:nvPicPr>
          <p:cNvPr id="17" name="Picture 16" descr="images.jpg"/>
          <p:cNvPicPr>
            <a:picLocks noChangeAspect="1"/>
          </p:cNvPicPr>
          <p:nvPr userDrawn="1"/>
        </p:nvPicPr>
        <p:blipFill>
          <a:blip r:embed="rId4"/>
          <a:stretch>
            <a:fillRect/>
          </a:stretch>
        </p:blipFill>
        <p:spPr>
          <a:xfrm rot="20511007">
            <a:off x="988434" y="709483"/>
            <a:ext cx="2466975" cy="1847850"/>
          </a:xfrm>
          <a:prstGeom prst="rect">
            <a:avLst/>
          </a:prstGeom>
        </p:spPr>
      </p:pic>
      <p:sp>
        <p:nvSpPr>
          <p:cNvPr id="18" name="Rectangle 17"/>
          <p:cNvSpPr/>
          <p:nvPr userDrawn="1"/>
        </p:nvSpPr>
        <p:spPr>
          <a:xfrm>
            <a:off x="228600" y="1295400"/>
            <a:ext cx="757130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algn="l">
              <a:lnSpc>
                <a:spcPct val="100000"/>
              </a:lnSpc>
              <a:spcBef>
                <a:spcPts val="0"/>
              </a:spcBef>
            </a:pPr>
            <a:r>
              <a:rPr lang="en-US" sz="6000" b="1" i="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NexTGen Web</a:t>
            </a:r>
            <a:endParaRPr lang="en-US" sz="6000" b="1" cap="none" spc="0" dirty="0">
              <a:ln w="11430"/>
              <a:gradFill>
                <a:gsLst>
                  <a:gs pos="0">
                    <a:schemeClr val="accent4">
                      <a:lumMod val="75000"/>
                    </a:schemeClr>
                  </a:gs>
                  <a:gs pos="49000">
                    <a:schemeClr val="accent2">
                      <a:tint val="90000"/>
                      <a:shade val="60000"/>
                      <a:satMod val="240000"/>
                    </a:schemeClr>
                  </a:gs>
                  <a:gs pos="100000">
                    <a:schemeClr val="tx2">
                      <a:lumMod val="20000"/>
                      <a:lumOff val="80000"/>
                    </a:schemeClr>
                  </a:gs>
                </a:gsLst>
                <a:lin ang="5400000" scaled="0"/>
              </a:gradFill>
              <a:effectLst>
                <a:outerShdw blurRad="50800" dist="39000" dir="5460000" algn="tl">
                  <a:srgbClr val="000000">
                    <a:alpha val="38000"/>
                  </a:srgbClr>
                </a:outerShdw>
              </a:effectLst>
            </a:endParaRPr>
          </a:p>
        </p:txBody>
      </p:sp>
      <p:pic>
        <p:nvPicPr>
          <p:cNvPr id="19" name="Picture 18"/>
          <p:cNvPicPr>
            <a:picLocks noChangeAspect="1" noChangeArrowheads="1"/>
          </p:cNvPicPr>
          <p:nvPr userDrawn="1"/>
        </p:nvPicPr>
        <p:blipFill>
          <a:blip r:embed="rId5" cstate="print"/>
          <a:srcRect t="3540"/>
          <a:stretch>
            <a:fillRect/>
          </a:stretch>
        </p:blipFill>
        <p:spPr bwMode="auto">
          <a:xfrm>
            <a:off x="5943600" y="2209800"/>
            <a:ext cx="762000" cy="646365"/>
          </a:xfrm>
          <a:prstGeom prst="rect">
            <a:avLst/>
          </a:prstGeom>
          <a:noFill/>
          <a:ln w="9525">
            <a:noFill/>
            <a:miter lim="800000"/>
            <a:headEnd/>
            <a:tailEnd/>
          </a:ln>
          <a:effectLst/>
        </p:spPr>
      </p:pic>
      <p:pic>
        <p:nvPicPr>
          <p:cNvPr id="20" name="Picture 19"/>
          <p:cNvPicPr>
            <a:picLocks noChangeAspect="1" noChangeArrowheads="1"/>
          </p:cNvPicPr>
          <p:nvPr userDrawn="1"/>
        </p:nvPicPr>
        <p:blipFill>
          <a:blip r:embed="rId6"/>
          <a:srcRect/>
          <a:stretch>
            <a:fillRect/>
          </a:stretch>
        </p:blipFill>
        <p:spPr bwMode="auto">
          <a:xfrm>
            <a:off x="6009901" y="838200"/>
            <a:ext cx="619499" cy="590550"/>
          </a:xfrm>
          <a:prstGeom prst="rect">
            <a:avLst/>
          </a:prstGeom>
          <a:noFill/>
          <a:ln w="9525">
            <a:noFill/>
            <a:miter lim="800000"/>
            <a:headEnd/>
            <a:tailEnd/>
          </a:ln>
          <a:effectLst/>
        </p:spPr>
      </p:pic>
      <p:pic>
        <p:nvPicPr>
          <p:cNvPr id="21" name="Picture 20" descr="256px-Chrome_Logo.svg_.png"/>
          <p:cNvPicPr>
            <a:picLocks noChangeAspect="1"/>
          </p:cNvPicPr>
          <p:nvPr userDrawn="1"/>
        </p:nvPicPr>
        <p:blipFill>
          <a:blip r:embed="rId7" cstate="print"/>
          <a:stretch>
            <a:fillRect/>
          </a:stretch>
        </p:blipFill>
        <p:spPr>
          <a:xfrm>
            <a:off x="7772400" y="1524000"/>
            <a:ext cx="609600" cy="609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alpha val="45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9144000" cy="762000"/>
          </a:xfrm>
          <a:prstGeom prst="rect">
            <a:avLst/>
          </a:prstGeom>
          <a:gradFill>
            <a:gsLst>
              <a:gs pos="0">
                <a:schemeClr val="accent6">
                  <a:lumMod val="75000"/>
                </a:schemeClr>
              </a:gs>
              <a:gs pos="44000">
                <a:schemeClr val="accent6">
                  <a:lumMod val="40000"/>
                  <a:lumOff val="60000"/>
                </a:schemeClr>
              </a:gs>
              <a:gs pos="100000">
                <a:schemeClr val="accent3">
                  <a:lumMod val="40000"/>
                  <a:lumOff val="6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10"/>
          </p:nvPr>
        </p:nvSpPr>
        <p:spPr/>
        <p:txBody>
          <a:bodyPr/>
          <a:lstStyle>
            <a:lvl1pPr>
              <a:defRPr smtClean="0">
                <a:solidFill>
                  <a:schemeClr val="tx1"/>
                </a:solidFill>
              </a:defRPr>
            </a:lvl1pPr>
          </a:lstStyle>
          <a:p>
            <a:pPr>
              <a:defRPr/>
            </a:pPr>
            <a:fld id="{00955DD6-A7F2-49FA-B365-0779B3D93175}" type="slidenum">
              <a:rPr lang="en-US"/>
              <a:pPr>
                <a:defRPr/>
              </a:pPr>
              <a:t>‹#›</a:t>
            </a:fld>
            <a:endParaRPr lang="en-US"/>
          </a:p>
        </p:txBody>
      </p:sp>
      <p:sp>
        <p:nvSpPr>
          <p:cNvPr id="9" name="Footer Placeholder 4"/>
          <p:cNvSpPr>
            <a:spLocks noGrp="1"/>
          </p:cNvSpPr>
          <p:nvPr>
            <p:ph type="ftr" sz="quarter" idx="11"/>
          </p:nvPr>
        </p:nvSpPr>
        <p:spPr>
          <a:xfrm>
            <a:off x="2514600" y="6613525"/>
            <a:ext cx="6019800" cy="168275"/>
          </a:xfrm>
        </p:spPr>
        <p:txBody>
          <a:bodyPr/>
          <a:lstStyle>
            <a:lvl1pPr>
              <a:defRPr smtClean="0">
                <a:solidFill>
                  <a:schemeClr val="tx1"/>
                </a:solidFill>
              </a:defRPr>
            </a:lvl1pPr>
          </a:lstStyle>
          <a:p>
            <a:pPr>
              <a:defRPr/>
            </a:pPr>
            <a:r>
              <a:rPr lang="en-US"/>
              <a:t>Formatting Using Style Sheets / Session 6 </a:t>
            </a:r>
            <a:endParaRPr lang="en-US" dirty="0"/>
          </a:p>
        </p:txBody>
      </p:sp>
      <p:sp>
        <p:nvSpPr>
          <p:cNvPr id="11" name="Title 1"/>
          <p:cNvSpPr>
            <a:spLocks noGrp="1"/>
          </p:cNvSpPr>
          <p:nvPr>
            <p:ph type="title" hasCustomPrompt="1"/>
          </p:nvPr>
        </p:nvSpPr>
        <p:spPr>
          <a:xfrm>
            <a:off x="533400" y="152400"/>
            <a:ext cx="7620000" cy="487362"/>
          </a:xfrm>
          <a:noFill/>
          <a:ln>
            <a:noFill/>
          </a:ln>
          <a:effectLst>
            <a:glow rad="63500">
              <a:schemeClr val="accent4">
                <a:satMod val="175000"/>
                <a:alpha val="40000"/>
              </a:schemeClr>
            </a:glow>
          </a:effectLst>
        </p:spPr>
        <p:txBody>
          <a:bodyPr/>
          <a:lstStyle>
            <a:lvl1pPr algn="l">
              <a:defRPr sz="3200" b="1" i="0" u="none" cap="none" spc="0" baseline="0">
                <a:ln w="900" cmpd="sng">
                  <a:solidFill>
                    <a:srgbClr val="C00000">
                      <a:alpha val="55000"/>
                    </a:srgbClr>
                  </a:solidFill>
                  <a:prstDash val="solid"/>
                </a:ln>
                <a:solidFill>
                  <a:srgbClr val="002060"/>
                </a:solidFill>
                <a:effectLst>
                  <a:outerShdw blurRad="38100" dist="38100" dir="2700000" algn="tl">
                    <a:srgbClr val="000000">
                      <a:alpha val="43137"/>
                    </a:srgbClr>
                  </a:outerShdw>
                </a:effectLst>
                <a:latin typeface="Book Antiqua" pitchFamily="18" charset="0"/>
              </a:defRPr>
            </a:lvl1pPr>
          </a:lstStyle>
          <a:p>
            <a:r>
              <a:rPr lang="en-US" dirty="0"/>
              <a:t>Click to add title</a:t>
            </a:r>
          </a:p>
        </p:txBody>
      </p:sp>
      <p:sp>
        <p:nvSpPr>
          <p:cNvPr id="14" name="Footer Placeholder 4"/>
          <p:cNvSpPr txBox="1">
            <a:spLocks/>
          </p:cNvSpPr>
          <p:nvPr userDrawn="1"/>
        </p:nvSpPr>
        <p:spPr>
          <a:xfrm>
            <a:off x="0" y="6613525"/>
            <a:ext cx="3048000" cy="24447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lnSpc>
                <a:spcPct val="70000"/>
              </a:lnSpc>
              <a:spcBef>
                <a:spcPct val="50000"/>
              </a:spcBef>
              <a:spcAft>
                <a:spcPct val="0"/>
              </a:spcAft>
              <a:defRPr sz="1400" kern="1200">
                <a:solidFill>
                  <a:schemeClr val="tx1"/>
                </a:solidFill>
                <a:latin typeface="Courier New" pitchFamily="49" charset="0"/>
                <a:ea typeface="+mn-ea"/>
                <a:cs typeface="+mn-cs"/>
              </a:defRPr>
            </a:lvl1pPr>
            <a:lvl2pPr marL="4572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2pPr>
            <a:lvl3pPr marL="9144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3pPr>
            <a:lvl4pPr marL="13716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4pPr>
            <a:lvl5pPr marL="1828800" algn="l" rtl="0" fontAlgn="base">
              <a:lnSpc>
                <a:spcPct val="70000"/>
              </a:lnSpc>
              <a:spcBef>
                <a:spcPct val="50000"/>
              </a:spcBef>
              <a:spcAft>
                <a:spcPct val="0"/>
              </a:spcAft>
              <a:defRPr sz="1400" kern="1200">
                <a:solidFill>
                  <a:schemeClr val="tx1"/>
                </a:solidFill>
                <a:latin typeface="Courier New" pitchFamily="49" charset="0"/>
                <a:ea typeface="+mn-ea"/>
                <a:cs typeface="+mn-cs"/>
              </a:defRPr>
            </a:lvl5pPr>
            <a:lvl6pPr marL="2286000" algn="l" defTabSz="914400" rtl="0" eaLnBrk="1" latinLnBrk="0" hangingPunct="1">
              <a:defRPr sz="1400" kern="1200">
                <a:solidFill>
                  <a:schemeClr val="tx1"/>
                </a:solidFill>
                <a:latin typeface="Courier New" pitchFamily="49" charset="0"/>
                <a:ea typeface="+mn-ea"/>
                <a:cs typeface="+mn-cs"/>
              </a:defRPr>
            </a:lvl6pPr>
            <a:lvl7pPr marL="2743200" algn="l" defTabSz="914400" rtl="0" eaLnBrk="1" latinLnBrk="0" hangingPunct="1">
              <a:defRPr sz="1400" kern="1200">
                <a:solidFill>
                  <a:schemeClr val="tx1"/>
                </a:solidFill>
                <a:latin typeface="Courier New" pitchFamily="49" charset="0"/>
                <a:ea typeface="+mn-ea"/>
                <a:cs typeface="+mn-cs"/>
              </a:defRPr>
            </a:lvl7pPr>
            <a:lvl8pPr marL="3200400" algn="l" defTabSz="914400" rtl="0" eaLnBrk="1" latinLnBrk="0" hangingPunct="1">
              <a:defRPr sz="1400" kern="1200">
                <a:solidFill>
                  <a:schemeClr val="tx1"/>
                </a:solidFill>
                <a:latin typeface="Courier New" pitchFamily="49" charset="0"/>
                <a:ea typeface="+mn-ea"/>
                <a:cs typeface="+mn-cs"/>
              </a:defRPr>
            </a:lvl8pPr>
            <a:lvl9pPr marL="3657600" algn="l" defTabSz="914400" rtl="0" eaLnBrk="1" latinLnBrk="0" hangingPunct="1">
              <a:defRPr sz="1400" kern="1200">
                <a:solidFill>
                  <a:schemeClr val="tx1"/>
                </a:solidFill>
                <a:latin typeface="Courier New" pitchFamily="49"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dirty="0">
                <a:ln>
                  <a:noFill/>
                </a:ln>
                <a:solidFill>
                  <a:schemeClr val="tx1"/>
                </a:solidFill>
                <a:effectLst/>
                <a:uLnTx/>
                <a:uFillTx/>
                <a:latin typeface="Calibri" pitchFamily="34" charset="0"/>
                <a:ea typeface="+mn-ea"/>
                <a:cs typeface="+mn-cs"/>
              </a:rPr>
              <a:t>© </a:t>
            </a:r>
            <a:r>
              <a:rPr kumimoji="0" lang="fr-FR" sz="1200" b="0" i="1" u="none" strike="noStrike" kern="1200" cap="none" spc="0" normalizeH="0" baseline="0" noProof="0" dirty="0" err="1">
                <a:ln>
                  <a:noFill/>
                </a:ln>
                <a:solidFill>
                  <a:schemeClr val="tx1"/>
                </a:solidFill>
                <a:effectLst/>
                <a:uLnTx/>
                <a:uFillTx/>
                <a:latin typeface="Calibri" pitchFamily="34" charset="0"/>
                <a:ea typeface="+mn-ea"/>
                <a:cs typeface="+mn-cs"/>
              </a:rPr>
              <a:t>Aptech</a:t>
            </a:r>
            <a:r>
              <a:rPr kumimoji="0" lang="fr-FR" sz="1200" b="0" i="1" u="none" strike="noStrike" kern="1200" cap="none" spc="0" normalizeH="0" baseline="0" noProof="0" dirty="0">
                <a:ln>
                  <a:noFill/>
                </a:ln>
                <a:solidFill>
                  <a:schemeClr val="tx1"/>
                </a:solidFill>
                <a:effectLst/>
                <a:uLnTx/>
                <a:uFillTx/>
                <a:latin typeface="Calibri" pitchFamily="34" charset="0"/>
                <a:ea typeface="+mn-ea"/>
                <a:cs typeface="+mn-cs"/>
              </a:rPr>
              <a:t> Ltd. </a:t>
            </a:r>
            <a:endParaRPr kumimoji="0" lang="en-US" sz="1200" b="0" i="1" u="none" strike="noStrike" kern="1200" cap="none" spc="0" normalizeH="0" baseline="0" noProof="0" dirty="0">
              <a:ln>
                <a:noFill/>
              </a:ln>
              <a:solidFill>
                <a:schemeClr val="tx1"/>
              </a:solidFill>
              <a:effectLst/>
              <a:uLnTx/>
              <a:uFillTx/>
              <a:latin typeface="Calibri" pitchFamily="34" charset="0"/>
              <a:ea typeface="+mn-ea"/>
              <a:cs typeface="+mn-cs"/>
            </a:endParaRPr>
          </a:p>
        </p:txBody>
      </p:sp>
      <p:pic>
        <p:nvPicPr>
          <p:cNvPr id="16" name="Picture 15" descr="HTML5_Logo_256.png"/>
          <p:cNvPicPr>
            <a:picLocks noChangeAspect="1"/>
          </p:cNvPicPr>
          <p:nvPr userDrawn="1"/>
        </p:nvPicPr>
        <p:blipFill>
          <a:blip r:embed="rId2"/>
          <a:stretch>
            <a:fillRect/>
          </a:stretch>
        </p:blipFill>
        <p:spPr>
          <a:xfrm>
            <a:off x="-76200" y="76200"/>
            <a:ext cx="685800" cy="685800"/>
          </a:xfrm>
          <a:prstGeom prst="rect">
            <a:avLst/>
          </a:prstGeom>
        </p:spPr>
      </p:pic>
    </p:spTree>
  </p:cSld>
  <p:clrMapOvr>
    <a:overrideClrMapping bg1="lt1" tx1="dk1" bg2="lt2" tx2="dk2" accent1="accent1" accent2="accent2" accent3="accent3" accent4="accent4" accent5="accent5" accent6="accent6" hlink="hlink" folHlink="folHlink"/>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350838"/>
            <a:ext cx="8229600" cy="411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304800" y="914400"/>
            <a:ext cx="86106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3"/>
          </p:nvPr>
        </p:nvSpPr>
        <p:spPr>
          <a:xfrm>
            <a:off x="2286000" y="6613525"/>
            <a:ext cx="6019800"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smtClean="0">
                <a:solidFill>
                  <a:schemeClr val="tx1"/>
                </a:solidFill>
                <a:latin typeface="Calibri" pitchFamily="34" charset="0"/>
              </a:defRPr>
            </a:lvl1pPr>
          </a:lstStyle>
          <a:p>
            <a:pPr>
              <a:defRPr/>
            </a:pPr>
            <a:r>
              <a:rPr lang="en-US" dirty="0"/>
              <a:t>Sharing and Maintaining Workbook / Session 1 </a:t>
            </a:r>
          </a:p>
        </p:txBody>
      </p:sp>
      <p:sp>
        <p:nvSpPr>
          <p:cNvPr id="10" name="Slide Number Placeholder 5"/>
          <p:cNvSpPr>
            <a:spLocks noGrp="1"/>
          </p:cNvSpPr>
          <p:nvPr>
            <p:ph type="sldNum" sz="quarter" idx="4"/>
          </p:nvPr>
        </p:nvSpPr>
        <p:spPr>
          <a:xfrm>
            <a:off x="8153400" y="6613525"/>
            <a:ext cx="776288" cy="168275"/>
          </a:xfrm>
          <a:prstGeom prst="rect">
            <a:avLst/>
          </a:prstGeom>
        </p:spPr>
        <p:txBody>
          <a:bodyPr vert="horz" wrap="square" lIns="91440" tIns="45720" rIns="91440" bIns="45720" numCol="1" anchor="ctr" anchorCtr="0" compatLnSpc="1">
            <a:prstTxWarp prst="textNoShape">
              <a:avLst/>
            </a:prstTxWarp>
          </a:bodyPr>
          <a:lstStyle>
            <a:lvl1pPr algn="r">
              <a:lnSpc>
                <a:spcPct val="100000"/>
              </a:lnSpc>
              <a:spcBef>
                <a:spcPct val="0"/>
              </a:spcBef>
              <a:defRPr sz="1200">
                <a:solidFill>
                  <a:schemeClr val="bg1"/>
                </a:solidFill>
                <a:latin typeface="Calibri" pitchFamily="34" charset="0"/>
              </a:defRPr>
            </a:lvl1pPr>
          </a:lstStyle>
          <a:p>
            <a:pPr>
              <a:defRPr/>
            </a:pPr>
            <a:fld id="{FDB8DBC7-0BCB-4E12-A641-EF030C31DE2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Lst>
  <p:hf hdr="0" dt="0"/>
  <p:txStyles>
    <p:titleStyle>
      <a:lvl1pPr algn="r" rtl="0" eaLnBrk="0" fontAlgn="base" hangingPunct="0">
        <a:spcBef>
          <a:spcPct val="0"/>
        </a:spcBef>
        <a:spcAft>
          <a:spcPct val="0"/>
        </a:spcAft>
        <a:defRPr sz="2500" b="1" kern="1200">
          <a:solidFill>
            <a:schemeClr val="bg1"/>
          </a:solidFill>
          <a:latin typeface="Arial" charset="0"/>
          <a:ea typeface="+mj-ea"/>
          <a:cs typeface="+mj-cs"/>
        </a:defRPr>
      </a:lvl1pPr>
      <a:lvl2pPr algn="r" rtl="0" eaLnBrk="0" fontAlgn="base" hangingPunct="0">
        <a:spcBef>
          <a:spcPct val="0"/>
        </a:spcBef>
        <a:spcAft>
          <a:spcPct val="0"/>
        </a:spcAft>
        <a:defRPr sz="2500" b="1">
          <a:solidFill>
            <a:schemeClr val="bg1"/>
          </a:solidFill>
          <a:latin typeface="Arial" charset="0"/>
        </a:defRPr>
      </a:lvl2pPr>
      <a:lvl3pPr algn="r" rtl="0" eaLnBrk="0" fontAlgn="base" hangingPunct="0">
        <a:spcBef>
          <a:spcPct val="0"/>
        </a:spcBef>
        <a:spcAft>
          <a:spcPct val="0"/>
        </a:spcAft>
        <a:defRPr sz="2500" b="1">
          <a:solidFill>
            <a:schemeClr val="bg1"/>
          </a:solidFill>
          <a:latin typeface="Arial" charset="0"/>
        </a:defRPr>
      </a:lvl3pPr>
      <a:lvl4pPr algn="r" rtl="0" eaLnBrk="0" fontAlgn="base" hangingPunct="0">
        <a:spcBef>
          <a:spcPct val="0"/>
        </a:spcBef>
        <a:spcAft>
          <a:spcPct val="0"/>
        </a:spcAft>
        <a:defRPr sz="2500" b="1">
          <a:solidFill>
            <a:schemeClr val="bg1"/>
          </a:solidFill>
          <a:latin typeface="Arial" charset="0"/>
        </a:defRPr>
      </a:lvl4pPr>
      <a:lvl5pPr algn="r" rtl="0" eaLnBrk="0" fontAlgn="base" hangingPunct="0">
        <a:spcBef>
          <a:spcPct val="0"/>
        </a:spcBef>
        <a:spcAft>
          <a:spcPct val="0"/>
        </a:spcAft>
        <a:defRPr sz="2500" b="1">
          <a:solidFill>
            <a:schemeClr val="bg1"/>
          </a:solidFill>
          <a:latin typeface="Arial" charset="0"/>
        </a:defRPr>
      </a:lvl5pPr>
      <a:lvl6pPr marL="457200" algn="r" rtl="0" fontAlgn="base">
        <a:spcBef>
          <a:spcPct val="0"/>
        </a:spcBef>
        <a:spcAft>
          <a:spcPct val="0"/>
        </a:spcAft>
        <a:defRPr sz="2500" b="1">
          <a:solidFill>
            <a:schemeClr val="bg1"/>
          </a:solidFill>
          <a:latin typeface="Calibri" pitchFamily="34" charset="0"/>
        </a:defRPr>
      </a:lvl6pPr>
      <a:lvl7pPr marL="914400" algn="r" rtl="0" fontAlgn="base">
        <a:spcBef>
          <a:spcPct val="0"/>
        </a:spcBef>
        <a:spcAft>
          <a:spcPct val="0"/>
        </a:spcAft>
        <a:defRPr sz="2500" b="1">
          <a:solidFill>
            <a:schemeClr val="bg1"/>
          </a:solidFill>
          <a:latin typeface="Calibri" pitchFamily="34" charset="0"/>
        </a:defRPr>
      </a:lvl7pPr>
      <a:lvl8pPr marL="1371600" algn="r" rtl="0" fontAlgn="base">
        <a:spcBef>
          <a:spcPct val="0"/>
        </a:spcBef>
        <a:spcAft>
          <a:spcPct val="0"/>
        </a:spcAft>
        <a:defRPr sz="2500" b="1">
          <a:solidFill>
            <a:schemeClr val="bg1"/>
          </a:solidFill>
          <a:latin typeface="Calibri" pitchFamily="34" charset="0"/>
        </a:defRPr>
      </a:lvl8pPr>
      <a:lvl9pPr marL="1828800" algn="r" rtl="0" fontAlgn="base">
        <a:spcBef>
          <a:spcPct val="0"/>
        </a:spcBef>
        <a:spcAft>
          <a:spcPct val="0"/>
        </a:spcAft>
        <a:defRPr sz="2500" b="1">
          <a:solidFill>
            <a:schemeClr val="bg1"/>
          </a:solidFill>
          <a:latin typeface="Calibri" pitchFamily="34" charset="0"/>
        </a:defRPr>
      </a:lvl9pPr>
    </p:titleStyle>
    <p:bodyStyle>
      <a:lvl1pPr marL="342900" indent="-342900" algn="l" rtl="0" eaLnBrk="0" fontAlgn="base" hangingPunct="0">
        <a:spcBef>
          <a:spcPct val="20000"/>
        </a:spcBef>
        <a:spcAft>
          <a:spcPct val="0"/>
        </a:spcAft>
        <a:buClr>
          <a:srgbClr val="004E4C"/>
        </a:buClr>
        <a:buSzPct val="50000"/>
        <a:buFont typeface="Wingdings" pitchFamily="2" charset="2"/>
        <a:buChar char="u"/>
        <a:defRPr sz="2800" kern="1200">
          <a:solidFill>
            <a:schemeClr val="tx1"/>
          </a:solidFill>
          <a:latin typeface="Calibri" pitchFamily="34" charset="0"/>
          <a:ea typeface="+mn-ea"/>
          <a:cs typeface="+mn-cs"/>
        </a:defRPr>
      </a:lvl1pPr>
      <a:lvl2pPr marL="742950" indent="-285750" algn="l" rtl="0" eaLnBrk="0" fontAlgn="base" hangingPunct="0">
        <a:spcBef>
          <a:spcPct val="20000"/>
        </a:spcBef>
        <a:spcAft>
          <a:spcPct val="0"/>
        </a:spcAft>
        <a:buClr>
          <a:srgbClr val="006666"/>
        </a:buClr>
        <a:buSzPct val="50000"/>
        <a:buFont typeface="Wingdings 2" pitchFamily="18" charset="2"/>
        <a:buChar char="²"/>
        <a:defRPr sz="2400" kern="1200">
          <a:solidFill>
            <a:schemeClr val="tx1"/>
          </a:solidFill>
          <a:latin typeface="Calibri" pitchFamily="34" charset="0"/>
          <a:ea typeface="+mn-ea"/>
          <a:cs typeface="+mn-cs"/>
        </a:defRPr>
      </a:lvl2pPr>
      <a:lvl3pPr marL="1143000" indent="-228600" algn="l" rtl="0" eaLnBrk="0" fontAlgn="base" hangingPunct="0">
        <a:spcBef>
          <a:spcPct val="20000"/>
        </a:spcBef>
        <a:spcAft>
          <a:spcPct val="0"/>
        </a:spcAft>
        <a:buClr>
          <a:srgbClr val="006666"/>
        </a:buClr>
        <a:buSzPct val="40000"/>
        <a:buFont typeface="Wingdings 2" pitchFamily="18" charset="2"/>
        <a:buChar char="³"/>
        <a:defRPr sz="2000" kern="1200">
          <a:solidFill>
            <a:schemeClr val="tx1"/>
          </a:solidFill>
          <a:latin typeface="Calibri" pitchFamily="34" charset="0"/>
          <a:ea typeface="+mn-ea"/>
          <a:cs typeface="+mn-cs"/>
        </a:defRPr>
      </a:lvl3pPr>
      <a:lvl4pPr marL="16002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4pPr>
      <a:lvl5pPr marL="2057400" indent="-228600" algn="l" rtl="0" eaLnBrk="0" fontAlgn="base" hangingPunct="0">
        <a:spcBef>
          <a:spcPct val="20000"/>
        </a:spcBef>
        <a:spcAft>
          <a:spcPct val="0"/>
        </a:spcAft>
        <a:buFont typeface="Arial" charset="0"/>
        <a:buChar char="»"/>
        <a:defRPr sz="18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10</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Style 1-3</a:t>
            </a:r>
          </a:p>
        </p:txBody>
      </p:sp>
      <p:sp>
        <p:nvSpPr>
          <p:cNvPr id="5" name="Rectangle 4"/>
          <p:cNvSpPr/>
          <p:nvPr/>
        </p:nvSpPr>
        <p:spPr>
          <a:xfrm>
            <a:off x="167825" y="734813"/>
            <a:ext cx="8763000" cy="1515896"/>
          </a:xfrm>
          <a:prstGeom prst="rect">
            <a:avLst/>
          </a:prstGeom>
        </p:spPr>
        <p:txBody>
          <a:bodyPr wrap="square" anchor="ctr" anchorCtr="0">
            <a:noAutofit/>
          </a:bodyPr>
          <a:lstStyle/>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Borders are rectangular outlines that surround an element. </a:t>
            </a:r>
          </a:p>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Borders present around text and an image emphasize the content inside the text box. </a:t>
            </a:r>
          </a:p>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CSS border properties specify the style, color, and width of the border.</a:t>
            </a:r>
          </a:p>
        </p:txBody>
      </p:sp>
      <p:graphicFrame>
        <p:nvGraphicFramePr>
          <p:cNvPr id="7" name="Table 6"/>
          <p:cNvGraphicFramePr>
            <a:graphicFrameLocks noGrp="1"/>
          </p:cNvGraphicFramePr>
          <p:nvPr>
            <p:extLst>
              <p:ext uri="{D42A27DB-BD31-4B8C-83A1-F6EECF244321}">
                <p14:modId xmlns:p14="http://schemas.microsoft.com/office/powerpoint/2010/main" val="1902954387"/>
              </p:ext>
            </p:extLst>
          </p:nvPr>
        </p:nvGraphicFramePr>
        <p:xfrm>
          <a:off x="304801" y="2431503"/>
          <a:ext cx="2438400" cy="2173272"/>
        </p:xfrm>
        <a:graphic>
          <a:graphicData uri="http://schemas.openxmlformats.org/drawingml/2006/table">
            <a:tbl>
              <a:tblPr bandRow="1">
                <a:effectLst>
                  <a:innerShdw blurRad="63500" dist="50800" dir="8100000">
                    <a:prstClr val="black">
                      <a:alpha val="50000"/>
                    </a:prstClr>
                  </a:innerShdw>
                </a:effectLst>
                <a:tableStyleId>{5C22544A-7EE6-4342-B048-85BDC9FD1C3A}</a:tableStyleId>
              </a:tblPr>
              <a:tblGrid>
                <a:gridCol w="2438400">
                  <a:extLst>
                    <a:ext uri="{9D8B030D-6E8A-4147-A177-3AD203B41FA5}">
                      <a16:colId xmlns:a16="http://schemas.microsoft.com/office/drawing/2014/main" val="20000"/>
                    </a:ext>
                  </a:extLst>
                </a:gridCol>
              </a:tblGrid>
              <a:tr h="5402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solidFill>
                          <a:schemeClr val="bg1"/>
                        </a:solidFill>
                        <a:latin typeface="Calibri" pitchFamily="34" charset="0"/>
                        <a:ea typeface="+mn-ea"/>
                        <a:cs typeface="Calibri"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solidFill>
                            <a:schemeClr val="bg1"/>
                          </a:solidFill>
                          <a:latin typeface="Calibri" pitchFamily="34" charset="0"/>
                          <a:ea typeface="+mn-ea"/>
                          <a:cs typeface="Calibri" pitchFamily="34" charset="0"/>
                        </a:rPr>
                        <a:t>Property</a:t>
                      </a:r>
                    </a:p>
                  </a:txBody>
                  <a:tcPr marT="0" marB="0">
                    <a:solidFill>
                      <a:schemeClr val="accent2">
                        <a:lumMod val="75000"/>
                      </a:schemeClr>
                    </a:solidFill>
                  </a:tcPr>
                </a:tc>
                <a:extLst>
                  <a:ext uri="{0D108BD9-81ED-4DB2-BD59-A6C34878D82A}">
                    <a16:rowId xmlns:a16="http://schemas.microsoft.com/office/drawing/2014/main" val="10000"/>
                  </a:ext>
                </a:extLst>
              </a:tr>
              <a:tr h="4344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border-left-style</a:t>
                      </a:r>
                    </a:p>
                  </a:txBody>
                  <a:tcPr marT="0" marB="0">
                    <a:solidFill>
                      <a:schemeClr val="accent3">
                        <a:lumMod val="40000"/>
                        <a:lumOff val="60000"/>
                      </a:schemeClr>
                    </a:solidFill>
                  </a:tcPr>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border-right-style</a:t>
                      </a:r>
                    </a:p>
                  </a:txBody>
                  <a:tcPr marT="0" marB="0">
                    <a:solidFill>
                      <a:schemeClr val="accent2">
                        <a:lumMod val="20000"/>
                        <a:lumOff val="80000"/>
                      </a:schemeClr>
                    </a:solidFill>
                  </a:tcPr>
                </a:tc>
                <a:extLst>
                  <a:ext uri="{0D108BD9-81ED-4DB2-BD59-A6C34878D82A}">
                    <a16:rowId xmlns:a16="http://schemas.microsoft.com/office/drawing/2014/main" val="10002"/>
                  </a:ext>
                </a:extLst>
              </a:tr>
              <a:tr h="3776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border-top-style</a:t>
                      </a:r>
                    </a:p>
                  </a:txBody>
                  <a:tcPr marT="0" marB="0">
                    <a:solidFill>
                      <a:schemeClr val="accent3">
                        <a:lumMod val="40000"/>
                        <a:lumOff val="60000"/>
                      </a:schemeClr>
                    </a:solidFill>
                  </a:tcPr>
                </a:tc>
                <a:extLst>
                  <a:ext uri="{0D108BD9-81ED-4DB2-BD59-A6C34878D82A}">
                    <a16:rowId xmlns:a16="http://schemas.microsoft.com/office/drawing/2014/main" val="10003"/>
                  </a:ext>
                </a:extLst>
              </a:tr>
              <a:tr h="4112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border-bottom-style</a:t>
                      </a:r>
                    </a:p>
                  </a:txBody>
                  <a:tcPr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2102739"/>
              </p:ext>
            </p:extLst>
          </p:nvPr>
        </p:nvGraphicFramePr>
        <p:xfrm>
          <a:off x="3048000" y="2431503"/>
          <a:ext cx="5881688" cy="3921059"/>
        </p:xfrm>
        <a:graphic>
          <a:graphicData uri="http://schemas.openxmlformats.org/drawingml/2006/table">
            <a:tbl>
              <a:tblPr firstRow="1" bandRow="1">
                <a:tableStyleId>{93296810-A885-4BE3-A3E7-6D5BEEA58F35}</a:tableStyleId>
              </a:tblPr>
              <a:tblGrid>
                <a:gridCol w="1125105">
                  <a:extLst>
                    <a:ext uri="{9D8B030D-6E8A-4147-A177-3AD203B41FA5}">
                      <a16:colId xmlns:a16="http://schemas.microsoft.com/office/drawing/2014/main" val="20000"/>
                    </a:ext>
                  </a:extLst>
                </a:gridCol>
                <a:gridCol w="4756583">
                  <a:extLst>
                    <a:ext uri="{9D8B030D-6E8A-4147-A177-3AD203B41FA5}">
                      <a16:colId xmlns:a16="http://schemas.microsoft.com/office/drawing/2014/main" val="20001"/>
                    </a:ext>
                  </a:extLst>
                </a:gridCol>
              </a:tblGrid>
              <a:tr h="550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Value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Description</a:t>
                      </a:r>
                    </a:p>
                  </a:txBody>
                  <a:tcPr/>
                </a:tc>
                <a:extLst>
                  <a:ext uri="{0D108BD9-81ED-4DB2-BD59-A6C34878D82A}">
                    <a16:rowId xmlns:a16="http://schemas.microsoft.com/office/drawing/2014/main" val="10000"/>
                  </a:ext>
                </a:extLst>
              </a:tr>
              <a:tr h="37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Dashed</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dashed border.</a:t>
                      </a:r>
                    </a:p>
                  </a:txBody>
                  <a:tcPr marT="0" marB="0"/>
                </a:tc>
                <a:extLst>
                  <a:ext uri="{0D108BD9-81ED-4DB2-BD59-A6C34878D82A}">
                    <a16:rowId xmlns:a16="http://schemas.microsoft.com/office/drawing/2014/main"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Dotted</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is used for specifying a dotted border.</a:t>
                      </a:r>
                    </a:p>
                  </a:txBody>
                  <a:tcPr marT="0" marB="0"/>
                </a:tc>
                <a:extLst>
                  <a:ext uri="{0D108BD9-81ED-4DB2-BD59-A6C34878D82A}">
                    <a16:rowId xmlns:a16="http://schemas.microsoft.com/office/drawing/2014/main" val="10002"/>
                  </a:ext>
                </a:extLst>
              </a:tr>
              <a:tr h="4051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Double</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two borders.</a:t>
                      </a:r>
                    </a:p>
                  </a:txBody>
                  <a:tcPr marT="0" marB="0"/>
                </a:tc>
                <a:extLst>
                  <a:ext uri="{0D108BD9-81ED-4DB2-BD59-A6C34878D82A}">
                    <a16:rowId xmlns:a16="http://schemas.microsoft.com/office/drawing/2014/main" val="10003"/>
                  </a:ext>
                </a:extLst>
              </a:tr>
              <a:tr h="5209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groove</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3D grooved border.</a:t>
                      </a:r>
                    </a:p>
                  </a:txBody>
                  <a:tcPr marT="0" marB="0"/>
                </a:tc>
                <a:extLst>
                  <a:ext uri="{0D108BD9-81ED-4DB2-BD59-A6C34878D82A}">
                    <a16:rowId xmlns:a16="http://schemas.microsoft.com/office/drawing/2014/main" val="10004"/>
                  </a:ext>
                </a:extLst>
              </a:tr>
              <a:tr h="4178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Inset</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3D inset border.</a:t>
                      </a:r>
                    </a:p>
                  </a:txBody>
                  <a:tcPr marT="0" marB="0"/>
                </a:tc>
                <a:extLst>
                  <a:ext uri="{0D108BD9-81ED-4DB2-BD59-A6C34878D82A}">
                    <a16:rowId xmlns:a16="http://schemas.microsoft.com/office/drawing/2014/main" val="10005"/>
                  </a:ext>
                </a:extLst>
              </a:tr>
              <a:tr h="4086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outset</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3D outset border.</a:t>
                      </a:r>
                    </a:p>
                  </a:txBody>
                  <a:tcPr marT="0" marB="0"/>
                </a:tc>
                <a:extLst>
                  <a:ext uri="{0D108BD9-81ED-4DB2-BD59-A6C34878D82A}">
                    <a16:rowId xmlns:a16="http://schemas.microsoft.com/office/drawing/2014/main" val="10006"/>
                  </a:ext>
                </a:extLst>
              </a:tr>
              <a:tr h="4330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ridge</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ridged border.</a:t>
                      </a:r>
                    </a:p>
                  </a:txBody>
                  <a:tcPr marT="0" marB="0"/>
                </a:tc>
                <a:extLst>
                  <a:ext uri="{0D108BD9-81ED-4DB2-BD59-A6C34878D82A}">
                    <a16:rowId xmlns:a16="http://schemas.microsoft.com/office/drawing/2014/main" val="10007"/>
                  </a:ext>
                </a:extLst>
              </a:tr>
              <a:tr h="4330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solid</a:t>
                      </a:r>
                    </a:p>
                  </a:txBody>
                  <a:tcPr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used for specifying a solid border.</a:t>
                      </a:r>
                    </a:p>
                  </a:txBody>
                  <a:tcPr marT="0" marB="0"/>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500"/>
                                        <p:tgtEl>
                                          <p:spTgt spid="5">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up)">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11</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Style 2-3</a:t>
            </a:r>
          </a:p>
        </p:txBody>
      </p:sp>
      <p:sp>
        <p:nvSpPr>
          <p:cNvPr id="5" name="Rectangle 4"/>
          <p:cNvSpPr/>
          <p:nvPr/>
        </p:nvSpPr>
        <p:spPr>
          <a:xfrm>
            <a:off x="228600" y="914400"/>
            <a:ext cx="8686800" cy="4572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400" dirty="0">
                <a:latin typeface="Calibri" panose="020F0502020204030204" pitchFamily="34" charset="0"/>
                <a:cs typeface="Calibri" panose="020F0502020204030204" pitchFamily="34" charset="0"/>
              </a:rPr>
              <a:t>Following figure shows an HTML code.</a:t>
            </a:r>
          </a:p>
        </p:txBody>
      </p:sp>
      <p:pic>
        <p:nvPicPr>
          <p:cNvPr id="6" name="Picture 5" descr="6.10.tif"/>
          <p:cNvPicPr>
            <a:picLocks noChangeAspect="1"/>
          </p:cNvPicPr>
          <p:nvPr/>
        </p:nvPicPr>
        <p:blipFill>
          <a:blip r:embed="rId2"/>
          <a:stretch>
            <a:fillRect/>
          </a:stretch>
        </p:blipFill>
        <p:spPr>
          <a:xfrm>
            <a:off x="76200" y="1371600"/>
            <a:ext cx="5334000" cy="2286000"/>
          </a:xfrm>
          <a:prstGeom prst="rect">
            <a:avLst/>
          </a:prstGeom>
        </p:spPr>
      </p:pic>
      <p:pic>
        <p:nvPicPr>
          <p:cNvPr id="8" name="Picture 7" descr="6.11.tif"/>
          <p:cNvPicPr>
            <a:picLocks noChangeAspect="1"/>
          </p:cNvPicPr>
          <p:nvPr/>
        </p:nvPicPr>
        <p:blipFill>
          <a:blip r:embed="rId3"/>
          <a:stretch>
            <a:fillRect/>
          </a:stretch>
        </p:blipFill>
        <p:spPr>
          <a:xfrm>
            <a:off x="5486400" y="1374843"/>
            <a:ext cx="3548973" cy="2282757"/>
          </a:xfrm>
          <a:prstGeom prst="rect">
            <a:avLst/>
          </a:prstGeom>
        </p:spPr>
      </p:pic>
      <p:pic>
        <p:nvPicPr>
          <p:cNvPr id="9" name="Picture 8" descr="6.12.tif"/>
          <p:cNvPicPr>
            <a:picLocks noChangeAspect="1"/>
          </p:cNvPicPr>
          <p:nvPr/>
        </p:nvPicPr>
        <p:blipFill>
          <a:blip r:embed="rId4"/>
          <a:stretch>
            <a:fillRect/>
          </a:stretch>
        </p:blipFill>
        <p:spPr>
          <a:xfrm>
            <a:off x="787130" y="4607133"/>
            <a:ext cx="7543800" cy="938463"/>
          </a:xfrm>
          <a:prstGeom prst="rect">
            <a:avLst/>
          </a:prstGeom>
        </p:spPr>
      </p:pic>
      <p:sp>
        <p:nvSpPr>
          <p:cNvPr id="10" name="Rectangle 9"/>
          <p:cNvSpPr/>
          <p:nvPr/>
        </p:nvSpPr>
        <p:spPr>
          <a:xfrm>
            <a:off x="215630" y="4020469"/>
            <a:ext cx="8686800" cy="4572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400" dirty="0">
                <a:latin typeface="Calibri" panose="020F0502020204030204" pitchFamily="34" charset="0"/>
                <a:cs typeface="Calibri" panose="020F0502020204030204" pitchFamily="34" charset="0"/>
              </a:rPr>
              <a:t>Following figure shows the output of border-style properties.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12</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Style 3-3</a:t>
            </a:r>
          </a:p>
        </p:txBody>
      </p:sp>
      <p:grpSp>
        <p:nvGrpSpPr>
          <p:cNvPr id="5" name="Group 4"/>
          <p:cNvGrpSpPr/>
          <p:nvPr/>
        </p:nvGrpSpPr>
        <p:grpSpPr>
          <a:xfrm>
            <a:off x="381000" y="914400"/>
            <a:ext cx="8382000" cy="457200"/>
            <a:chOff x="0" y="924398"/>
            <a:chExt cx="8382000" cy="600405"/>
          </a:xfrm>
          <a:solidFill>
            <a:srgbClr val="C00000"/>
          </a:soli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Shorthand property</a:t>
              </a:r>
              <a:endParaRPr lang="en-US" sz="2000" kern="1200" dirty="0">
                <a:solidFill>
                  <a:schemeClr val="bg1"/>
                </a:solidFill>
                <a:latin typeface="Calibri" pitchFamily="34" charset="0"/>
                <a:cs typeface="Calibri" pitchFamily="34" charset="0"/>
              </a:endParaRPr>
            </a:p>
          </p:txBody>
        </p:sp>
      </p:grpSp>
      <p:sp>
        <p:nvSpPr>
          <p:cNvPr id="8" name="Rectangle 7"/>
          <p:cNvSpPr/>
          <p:nvPr/>
        </p:nvSpPr>
        <p:spPr>
          <a:xfrm>
            <a:off x="228600" y="1143000"/>
            <a:ext cx="8382000" cy="1127125"/>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shorthand properties reduce the length of the code,  make the code concise</a:t>
            </a:r>
          </a:p>
        </p:txBody>
      </p:sp>
      <p:pic>
        <p:nvPicPr>
          <p:cNvPr id="9" name="Picture 8" descr="6.13.tif"/>
          <p:cNvPicPr>
            <a:picLocks noChangeAspect="1"/>
          </p:cNvPicPr>
          <p:nvPr/>
        </p:nvPicPr>
        <p:blipFill>
          <a:blip r:embed="rId2"/>
          <a:stretch>
            <a:fillRect/>
          </a:stretch>
        </p:blipFill>
        <p:spPr>
          <a:xfrm>
            <a:off x="209309" y="2020896"/>
            <a:ext cx="7912395" cy="2895600"/>
          </a:xfrm>
          <a:prstGeom prst="rect">
            <a:avLst/>
          </a:prstGeom>
        </p:spPr>
      </p:pic>
      <p:pic>
        <p:nvPicPr>
          <p:cNvPr id="10" name="Picture 9" descr="6.14.tif"/>
          <p:cNvPicPr>
            <a:picLocks noChangeAspect="1"/>
          </p:cNvPicPr>
          <p:nvPr/>
        </p:nvPicPr>
        <p:blipFill>
          <a:blip r:embed="rId3"/>
          <a:stretch>
            <a:fillRect/>
          </a:stretch>
        </p:blipFill>
        <p:spPr>
          <a:xfrm>
            <a:off x="1600200" y="4671941"/>
            <a:ext cx="4512704" cy="931971"/>
          </a:xfrm>
          <a:prstGeom prst="rect">
            <a:avLst/>
          </a:prstGeom>
          <a:ln>
            <a:solidFill>
              <a:srgbClr val="F61828"/>
            </a:solidFill>
          </a:ln>
        </p:spPr>
      </p:pic>
      <p:sp>
        <p:nvSpPr>
          <p:cNvPr id="11" name="Rectangle 10"/>
          <p:cNvSpPr/>
          <p:nvPr/>
        </p:nvSpPr>
        <p:spPr>
          <a:xfrm>
            <a:off x="875900" y="5644887"/>
            <a:ext cx="5234110" cy="968638"/>
          </a:xfrm>
          <a:prstGeom prst="rect">
            <a:avLst/>
          </a:prstGeom>
        </p:spPr>
        <p:txBody>
          <a:bodyPr wrap="square" anchor="ctr" anchorCtr="0">
            <a:noAutofit/>
          </a:bodyPr>
          <a:lstStyle/>
          <a:p>
            <a:pPr marL="182880" lvl="1">
              <a:lnSpc>
                <a:spcPct val="100000"/>
              </a:lnSpc>
              <a:spcBef>
                <a:spcPts val="0"/>
              </a:spcBef>
              <a:buClr>
                <a:srgbClr val="AC1418"/>
              </a:buClr>
            </a:pPr>
            <a:r>
              <a:rPr lang="en-US" sz="2000" dirty="0">
                <a:latin typeface="Calibri" panose="020F0502020204030204" pitchFamily="34" charset="0"/>
                <a:cs typeface="Calibri" panose="020F0502020204030204" pitchFamily="34" charset="0"/>
              </a:rPr>
              <a:t>Applies a 3D grooved border at the top, 3D inset border at the right, 3D outset border at the bottom, and dashed border at the left.</a:t>
            </a:r>
          </a:p>
        </p:txBody>
      </p:sp>
      <p:pic>
        <p:nvPicPr>
          <p:cNvPr id="12" name="Picture 11" descr="6.15.tif"/>
          <p:cNvPicPr>
            <a:picLocks noChangeAspect="1"/>
          </p:cNvPicPr>
          <p:nvPr/>
        </p:nvPicPr>
        <p:blipFill>
          <a:blip r:embed="rId4"/>
          <a:stretch>
            <a:fillRect/>
          </a:stretch>
        </p:blipFill>
        <p:spPr>
          <a:xfrm>
            <a:off x="6248782" y="3521908"/>
            <a:ext cx="2684764" cy="2922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ox(ou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13</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a:t>
            </a:r>
            <a:r>
              <a:rPr lang="en-US"/>
              <a:t>Color 1-3</a:t>
            </a:r>
            <a:endParaRPr lang="en-US" dirty="0"/>
          </a:p>
        </p:txBody>
      </p:sp>
      <p:sp>
        <p:nvSpPr>
          <p:cNvPr id="5" name="Rectangle 4"/>
          <p:cNvSpPr/>
          <p:nvPr/>
        </p:nvSpPr>
        <p:spPr>
          <a:xfrm>
            <a:off x="228600" y="990600"/>
            <a:ext cx="5486400" cy="2667000"/>
          </a:xfrm>
          <a:prstGeom prst="rect">
            <a:avLst/>
          </a:prstGeom>
        </p:spPr>
        <p:txBody>
          <a:bodyPr wrap="square" anchor="ctr" anchorCtr="0">
            <a:noAutofit/>
          </a:bodyPr>
          <a:lstStyle/>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The border-color property in CSS applies colors to all the four borders. </a:t>
            </a:r>
          </a:p>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One can also apply four different colors to four borders.</a:t>
            </a:r>
          </a:p>
        </p:txBody>
      </p:sp>
      <p:graphicFrame>
        <p:nvGraphicFramePr>
          <p:cNvPr id="7" name="Table 6"/>
          <p:cNvGraphicFramePr>
            <a:graphicFrameLocks noGrp="1"/>
          </p:cNvGraphicFramePr>
          <p:nvPr>
            <p:extLst>
              <p:ext uri="{D42A27DB-BD31-4B8C-83A1-F6EECF244321}">
                <p14:modId xmlns:p14="http://schemas.microsoft.com/office/powerpoint/2010/main" val="2471909334"/>
              </p:ext>
            </p:extLst>
          </p:nvPr>
        </p:nvGraphicFramePr>
        <p:xfrm>
          <a:off x="5943600" y="1447800"/>
          <a:ext cx="2748139" cy="1677537"/>
        </p:xfrm>
        <a:graphic>
          <a:graphicData uri="http://schemas.openxmlformats.org/drawingml/2006/table">
            <a:tbl>
              <a:tblPr bandRow="1">
                <a:tableStyleId>{21E4AEA4-8DFA-4A89-87EB-49C32662AFE0}</a:tableStyleId>
              </a:tblPr>
              <a:tblGrid>
                <a:gridCol w="2748139">
                  <a:extLst>
                    <a:ext uri="{9D8B030D-6E8A-4147-A177-3AD203B41FA5}">
                      <a16:colId xmlns:a16="http://schemas.microsoft.com/office/drawing/2014/main" val="20000"/>
                    </a:ext>
                  </a:extLst>
                </a:gridCol>
              </a:tblGrid>
              <a:tr h="4304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border-bottom-color</a:t>
                      </a:r>
                      <a:endParaRPr lang="en-US" sz="2000" dirty="0">
                        <a:latin typeface="Calibri" panose="020F0502020204030204" pitchFamily="34" charset="0"/>
                        <a:cs typeface="Calibri" panose="020F0502020204030204" pitchFamily="34" charset="0"/>
                      </a:endParaRPr>
                    </a:p>
                  </a:txBody>
                  <a:tcPr marT="0" marB="0"/>
                </a:tc>
                <a:extLst>
                  <a:ext uri="{0D108BD9-81ED-4DB2-BD59-A6C34878D82A}">
                    <a16:rowId xmlns:a16="http://schemas.microsoft.com/office/drawing/2014/main" val="10000"/>
                  </a:ext>
                </a:extLst>
              </a:tr>
              <a:tr h="487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border-left-color</a:t>
                      </a:r>
                      <a:endParaRPr lang="en-US" sz="2000" dirty="0">
                        <a:latin typeface="Calibri" panose="020F0502020204030204" pitchFamily="34" charset="0"/>
                        <a:cs typeface="Calibri" panose="020F0502020204030204" pitchFamily="34" charset="0"/>
                      </a:endParaRPr>
                    </a:p>
                  </a:txBody>
                  <a:tcPr marT="0" marB="0"/>
                </a:tc>
                <a:extLst>
                  <a:ext uri="{0D108BD9-81ED-4DB2-BD59-A6C34878D82A}">
                    <a16:rowId xmlns:a16="http://schemas.microsoft.com/office/drawing/2014/main" val="10001"/>
                  </a:ext>
                </a:extLst>
              </a:tr>
              <a:tr h="3798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border-right-color</a:t>
                      </a:r>
                      <a:endParaRPr lang="en-US" sz="2000" dirty="0">
                        <a:latin typeface="Calibri" panose="020F0502020204030204" pitchFamily="34" charset="0"/>
                        <a:cs typeface="Calibri" panose="020F0502020204030204" pitchFamily="34" charset="0"/>
                      </a:endParaRPr>
                    </a:p>
                  </a:txBody>
                  <a:tcPr marT="0" marB="0"/>
                </a:tc>
                <a:extLst>
                  <a:ext uri="{0D108BD9-81ED-4DB2-BD59-A6C34878D82A}">
                    <a16:rowId xmlns:a16="http://schemas.microsoft.com/office/drawing/2014/main" val="10002"/>
                  </a:ext>
                </a:extLst>
              </a:tr>
              <a:tr h="37981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border-top-color</a:t>
                      </a:r>
                      <a:endParaRPr lang="en-US" sz="2000" dirty="0">
                        <a:latin typeface="Calibri" panose="020F0502020204030204" pitchFamily="34" charset="0"/>
                        <a:cs typeface="Calibri" panose="020F0502020204030204" pitchFamily="34" charset="0"/>
                      </a:endParaRPr>
                    </a:p>
                  </a:txBody>
                  <a:tcPr marT="0" marB="0"/>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99709359"/>
              </p:ext>
            </p:extLst>
          </p:nvPr>
        </p:nvGraphicFramePr>
        <p:xfrm>
          <a:off x="6001650" y="4604134"/>
          <a:ext cx="2632038" cy="1137920"/>
        </p:xfrm>
        <a:graphic>
          <a:graphicData uri="http://schemas.openxmlformats.org/drawingml/2006/table">
            <a:tbl>
              <a:tblPr bandRow="1">
                <a:tableStyleId>{93296810-A885-4BE3-A3E7-6D5BEEA58F35}</a:tableStyleId>
              </a:tblPr>
              <a:tblGrid>
                <a:gridCol w="2632038">
                  <a:extLst>
                    <a:ext uri="{9D8B030D-6E8A-4147-A177-3AD203B41FA5}">
                      <a16:colId xmlns:a16="http://schemas.microsoft.com/office/drawing/2014/main" val="20000"/>
                    </a:ext>
                  </a:extLst>
                </a:gridCol>
              </a:tblGrid>
              <a:tr h="5103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kern="1200" baseline="30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2800" kern="1200" baseline="30000" dirty="0"/>
                        <a:t>color</a:t>
                      </a:r>
                      <a:endParaRPr lang="en-US" sz="2800" b="0" kern="1200" baseline="30000" dirty="0">
                        <a:solidFill>
                          <a:schemeClr val="dk1"/>
                        </a:solidFill>
                        <a:latin typeface="Courier New" pitchFamily="49" charset="0"/>
                        <a:ea typeface="+mn-ea"/>
                        <a:cs typeface="Courier New" pitchFamily="49" charset="0"/>
                      </a:endParaRPr>
                    </a:p>
                  </a:txBody>
                  <a:tcPr marT="0" marB="0"/>
                </a:tc>
                <a:extLst>
                  <a:ext uri="{0D108BD9-81ED-4DB2-BD59-A6C34878D82A}">
                    <a16:rowId xmlns:a16="http://schemas.microsoft.com/office/drawing/2014/main" val="10000"/>
                  </a:ext>
                </a:extLst>
              </a:tr>
              <a:tr h="5103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kern="1200" baseline="30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2800" kern="1200" baseline="30000" dirty="0"/>
                        <a:t>transparent</a:t>
                      </a:r>
                      <a:endParaRPr lang="en-US" sz="2800" b="0" kern="1200" baseline="30000" dirty="0">
                        <a:solidFill>
                          <a:schemeClr val="dk1"/>
                        </a:solidFill>
                        <a:latin typeface="Courier New" pitchFamily="49" charset="0"/>
                        <a:ea typeface="+mn-ea"/>
                        <a:cs typeface="Courier New" pitchFamily="49" charset="0"/>
                      </a:endParaRPr>
                    </a:p>
                  </a:txBody>
                  <a:tcPr marT="0" marB="0"/>
                </a:tc>
                <a:extLst>
                  <a:ext uri="{0D108BD9-81ED-4DB2-BD59-A6C34878D82A}">
                    <a16:rowId xmlns:a16="http://schemas.microsoft.com/office/drawing/2014/main" val="10001"/>
                  </a:ext>
                </a:extLst>
              </a:tr>
            </a:tbl>
          </a:graphicData>
        </a:graphic>
      </p:graphicFrame>
      <p:sp>
        <p:nvSpPr>
          <p:cNvPr id="9" name="Rectangle 8"/>
          <p:cNvSpPr/>
          <p:nvPr/>
        </p:nvSpPr>
        <p:spPr>
          <a:xfrm>
            <a:off x="210403" y="4493894"/>
            <a:ext cx="5352197" cy="1297306"/>
          </a:xfrm>
          <a:prstGeom prst="rect">
            <a:avLst/>
          </a:prstGeom>
        </p:spPr>
        <p:txBody>
          <a:bodyPr wrap="square" anchor="ctr" anchorCtr="0">
            <a:noAutofit/>
          </a:bodyPr>
          <a:lstStyle/>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The border-color property accepts different color values that determine the different shades of color to be applied to the borders.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500"/>
                                        <p:tgtEl>
                                          <p:spTgt spid="5">
                                            <p:txEl>
                                              <p:pRg st="1" end="1"/>
                                            </p:txEl>
                                          </p:spTgt>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14</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a:t>
            </a:r>
            <a:r>
              <a:rPr lang="en-US"/>
              <a:t>Color 2-3</a:t>
            </a:r>
            <a:endParaRPr lang="en-US" dirty="0"/>
          </a:p>
        </p:txBody>
      </p:sp>
      <p:sp>
        <p:nvSpPr>
          <p:cNvPr id="5" name="Rectangle 4"/>
          <p:cNvSpPr/>
          <p:nvPr/>
        </p:nvSpPr>
        <p:spPr>
          <a:xfrm>
            <a:off x="76200" y="1143000"/>
            <a:ext cx="8686800" cy="3810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400" dirty="0">
                <a:latin typeface="Calibri" panose="020F0502020204030204" pitchFamily="34" charset="0"/>
                <a:cs typeface="Calibri" panose="020F0502020204030204" pitchFamily="34" charset="0"/>
              </a:rPr>
              <a:t>Following figure shows an HTML code with properties.</a:t>
            </a:r>
          </a:p>
        </p:txBody>
      </p:sp>
      <p:pic>
        <p:nvPicPr>
          <p:cNvPr id="6" name="Picture 5" descr="6.16.tif"/>
          <p:cNvPicPr>
            <a:picLocks noChangeAspect="1"/>
          </p:cNvPicPr>
          <p:nvPr/>
        </p:nvPicPr>
        <p:blipFill>
          <a:blip r:embed="rId2"/>
          <a:stretch>
            <a:fillRect/>
          </a:stretch>
        </p:blipFill>
        <p:spPr>
          <a:xfrm>
            <a:off x="380999" y="1752600"/>
            <a:ext cx="6504479" cy="3886200"/>
          </a:xfrm>
          <a:prstGeom prst="rect">
            <a:avLst/>
          </a:prstGeom>
          <a:ln>
            <a:solidFill>
              <a:schemeClr val="bg2"/>
            </a:solidFill>
          </a:ln>
        </p:spPr>
      </p:pic>
      <p:pic>
        <p:nvPicPr>
          <p:cNvPr id="7" name="Picture 6" descr="6.17.tif"/>
          <p:cNvPicPr>
            <a:picLocks noChangeAspect="1"/>
          </p:cNvPicPr>
          <p:nvPr/>
        </p:nvPicPr>
        <p:blipFill>
          <a:blip r:embed="rId3"/>
          <a:stretch>
            <a:fillRect/>
          </a:stretch>
        </p:blipFill>
        <p:spPr>
          <a:xfrm>
            <a:off x="5029200" y="3810000"/>
            <a:ext cx="4006596"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15</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a:t>
            </a:r>
            <a:r>
              <a:rPr lang="en-US"/>
              <a:t>Color 3-3</a:t>
            </a:r>
            <a:endParaRPr lang="en-US" dirty="0"/>
          </a:p>
        </p:txBody>
      </p:sp>
      <p:grpSp>
        <p:nvGrpSpPr>
          <p:cNvPr id="7" name="Group 6"/>
          <p:cNvGrpSpPr/>
          <p:nvPr/>
        </p:nvGrpSpPr>
        <p:grpSpPr>
          <a:xfrm>
            <a:off x="381000" y="914400"/>
            <a:ext cx="8382000" cy="457200"/>
            <a:chOff x="0" y="924398"/>
            <a:chExt cx="8382000" cy="600405"/>
          </a:xfrm>
          <a:solidFill>
            <a:srgbClr val="C00000"/>
          </a:solidFill>
        </p:grpSpPr>
        <p:sp>
          <p:nvSpPr>
            <p:cNvPr id="8" name="Rounded Rectangle 7"/>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Shorthand property</a:t>
              </a:r>
              <a:endParaRPr lang="en-US" sz="2000" kern="1200" dirty="0">
                <a:solidFill>
                  <a:schemeClr val="bg1"/>
                </a:solidFill>
                <a:latin typeface="Calibri" pitchFamily="34" charset="0"/>
                <a:cs typeface="Calibri" pitchFamily="34" charset="0"/>
              </a:endParaRPr>
            </a:p>
          </p:txBody>
        </p:sp>
      </p:grpSp>
      <p:pic>
        <p:nvPicPr>
          <p:cNvPr id="10" name="Picture 9" descr="6.18.tif"/>
          <p:cNvPicPr>
            <a:picLocks noChangeAspect="1"/>
          </p:cNvPicPr>
          <p:nvPr/>
        </p:nvPicPr>
        <p:blipFill>
          <a:blip r:embed="rId2"/>
          <a:stretch>
            <a:fillRect/>
          </a:stretch>
        </p:blipFill>
        <p:spPr>
          <a:xfrm>
            <a:off x="152400" y="1623621"/>
            <a:ext cx="5658338" cy="3001170"/>
          </a:xfrm>
          <a:prstGeom prst="rect">
            <a:avLst/>
          </a:prstGeom>
        </p:spPr>
      </p:pic>
      <p:pic>
        <p:nvPicPr>
          <p:cNvPr id="11" name="Picture 10" descr="6.19.tif"/>
          <p:cNvPicPr>
            <a:picLocks noChangeAspect="1"/>
          </p:cNvPicPr>
          <p:nvPr/>
        </p:nvPicPr>
        <p:blipFill>
          <a:blip r:embed="rId3"/>
          <a:stretch>
            <a:fillRect/>
          </a:stretch>
        </p:blipFill>
        <p:spPr>
          <a:xfrm>
            <a:off x="5867400" y="1625722"/>
            <a:ext cx="3136990" cy="2061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ou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ou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16</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Width 1-2</a:t>
            </a:r>
          </a:p>
        </p:txBody>
      </p:sp>
      <p:sp>
        <p:nvSpPr>
          <p:cNvPr id="5" name="Rectangle 4"/>
          <p:cNvSpPr/>
          <p:nvPr/>
        </p:nvSpPr>
        <p:spPr>
          <a:xfrm>
            <a:off x="124584" y="797207"/>
            <a:ext cx="8638415" cy="802993"/>
          </a:xfrm>
          <a:prstGeom prst="rect">
            <a:avLst/>
          </a:prstGeom>
        </p:spPr>
        <p:txBody>
          <a:bodyPr wrap="square" anchor="ctr" anchorCtr="0">
            <a:noAutofit/>
          </a:bodyPr>
          <a:lstStyle/>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specify the width for all the four borders. </a:t>
            </a:r>
          </a:p>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allow to individually specify the left, right, top, or bottom borders. </a:t>
            </a:r>
          </a:p>
        </p:txBody>
      </p:sp>
      <p:graphicFrame>
        <p:nvGraphicFramePr>
          <p:cNvPr id="7" name="Table 6"/>
          <p:cNvGraphicFramePr>
            <a:graphicFrameLocks noGrp="1"/>
          </p:cNvGraphicFramePr>
          <p:nvPr>
            <p:extLst>
              <p:ext uri="{D42A27DB-BD31-4B8C-83A1-F6EECF244321}">
                <p14:modId xmlns:p14="http://schemas.microsoft.com/office/powerpoint/2010/main" val="1223052285"/>
              </p:ext>
            </p:extLst>
          </p:nvPr>
        </p:nvGraphicFramePr>
        <p:xfrm>
          <a:off x="124585" y="1890555"/>
          <a:ext cx="1676400" cy="3495040"/>
        </p:xfrm>
        <a:graphic>
          <a:graphicData uri="http://schemas.openxmlformats.org/drawingml/2006/table">
            <a:tbl>
              <a:tblPr bandRow="1">
                <a:effectLst>
                  <a:innerShdw blurRad="63500" dist="50800" dir="8100000">
                    <a:prstClr val="black">
                      <a:alpha val="50000"/>
                    </a:prstClr>
                  </a:innerShdw>
                </a:effectLst>
                <a:tableStyleId>{5C22544A-7EE6-4342-B048-85BDC9FD1C3A}</a:tableStyleId>
              </a:tblPr>
              <a:tblGrid>
                <a:gridCol w="1676400">
                  <a:extLst>
                    <a:ext uri="{9D8B030D-6E8A-4147-A177-3AD203B41FA5}">
                      <a16:colId xmlns:a16="http://schemas.microsoft.com/office/drawing/2014/main" val="20000"/>
                    </a:ext>
                  </a:extLst>
                </a:gridCol>
              </a:tblGrid>
              <a:tr h="5502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solidFill>
                          <a:schemeClr val="bg1"/>
                        </a:solidFill>
                        <a:latin typeface="Calibri" pitchFamily="34" charset="0"/>
                        <a:ea typeface="+mn-ea"/>
                        <a:cs typeface="Calibri"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solidFill>
                            <a:schemeClr val="bg1"/>
                          </a:solidFill>
                          <a:latin typeface="Calibri" pitchFamily="34" charset="0"/>
                          <a:ea typeface="+mn-ea"/>
                          <a:cs typeface="Calibri" pitchFamily="34" charset="0"/>
                        </a:rPr>
                        <a:t>Property</a:t>
                      </a:r>
                    </a:p>
                  </a:txBody>
                  <a:tcPr marT="0" marB="0">
                    <a:solidFill>
                      <a:schemeClr val="accent2">
                        <a:lumMod val="75000"/>
                      </a:schemeClr>
                    </a:solidFill>
                  </a:tcPr>
                </a:tc>
                <a:extLst>
                  <a:ext uri="{0D108BD9-81ED-4DB2-BD59-A6C34878D82A}">
                    <a16:rowId xmlns:a16="http://schemas.microsoft.com/office/drawing/2014/main" val="10000"/>
                  </a:ext>
                </a:extLst>
              </a:tr>
              <a:tr h="471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border-bottom-width</a:t>
                      </a:r>
                    </a:p>
                  </a:txBody>
                  <a:tcPr marT="0" marB="0">
                    <a:solidFill>
                      <a:schemeClr val="accent3">
                        <a:lumMod val="40000"/>
                        <a:lumOff val="60000"/>
                      </a:schemeClr>
                    </a:solidFill>
                  </a:tcPr>
                </a:tc>
                <a:extLst>
                  <a:ext uri="{0D108BD9-81ED-4DB2-BD59-A6C34878D82A}">
                    <a16:rowId xmlns:a16="http://schemas.microsoft.com/office/drawing/2014/main" val="10001"/>
                  </a:ext>
                </a:extLst>
              </a:tr>
              <a:tr h="471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border-left-width</a:t>
                      </a:r>
                    </a:p>
                  </a:txBody>
                  <a:tcPr marT="0" marB="0">
                    <a:solidFill>
                      <a:schemeClr val="accent2">
                        <a:lumMod val="20000"/>
                        <a:lumOff val="80000"/>
                      </a:schemeClr>
                    </a:solidFill>
                  </a:tcPr>
                </a:tc>
                <a:extLst>
                  <a:ext uri="{0D108BD9-81ED-4DB2-BD59-A6C34878D82A}">
                    <a16:rowId xmlns:a16="http://schemas.microsoft.com/office/drawing/2014/main" val="10002"/>
                  </a:ext>
                </a:extLst>
              </a:tr>
              <a:tr h="471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border-right-width</a:t>
                      </a:r>
                    </a:p>
                  </a:txBody>
                  <a:tcPr marT="0" marB="0">
                    <a:solidFill>
                      <a:schemeClr val="accent3">
                        <a:lumMod val="40000"/>
                        <a:lumOff val="60000"/>
                      </a:schemeClr>
                    </a:solidFill>
                  </a:tcPr>
                </a:tc>
                <a:extLst>
                  <a:ext uri="{0D108BD9-81ED-4DB2-BD59-A6C34878D82A}">
                    <a16:rowId xmlns:a16="http://schemas.microsoft.com/office/drawing/2014/main" val="10003"/>
                  </a:ext>
                </a:extLst>
              </a:tr>
              <a:tr h="471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border-top-width</a:t>
                      </a:r>
                    </a:p>
                  </a:txBody>
                  <a:tcPr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225451026"/>
              </p:ext>
            </p:extLst>
          </p:nvPr>
        </p:nvGraphicFramePr>
        <p:xfrm>
          <a:off x="1891866" y="1897219"/>
          <a:ext cx="1676400" cy="2844800"/>
        </p:xfrm>
        <a:graphic>
          <a:graphicData uri="http://schemas.openxmlformats.org/drawingml/2006/table">
            <a:tbl>
              <a:tblPr bandRow="1">
                <a:effectLst>
                  <a:innerShdw blurRad="63500" dist="50800" dir="8100000">
                    <a:prstClr val="black">
                      <a:alpha val="50000"/>
                    </a:prstClr>
                  </a:innerShdw>
                </a:effectLst>
                <a:tableStyleId>{5C22544A-7EE6-4342-B048-85BDC9FD1C3A}</a:tableStyleId>
              </a:tblPr>
              <a:tblGrid>
                <a:gridCol w="1676400">
                  <a:extLst>
                    <a:ext uri="{9D8B030D-6E8A-4147-A177-3AD203B41FA5}">
                      <a16:colId xmlns:a16="http://schemas.microsoft.com/office/drawing/2014/main" val="20000"/>
                    </a:ext>
                  </a:extLst>
                </a:gridCol>
              </a:tblGrid>
              <a:tr h="3759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solidFill>
                          <a:schemeClr val="bg1"/>
                        </a:solidFill>
                        <a:latin typeface="Calibri" pitchFamily="34" charset="0"/>
                        <a:ea typeface="+mn-ea"/>
                        <a:cs typeface="Calibri"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solidFill>
                            <a:schemeClr val="bg1"/>
                          </a:solidFill>
                          <a:latin typeface="Calibri" pitchFamily="34" charset="0"/>
                          <a:ea typeface="+mn-ea"/>
                          <a:cs typeface="Calibri" pitchFamily="34" charset="0"/>
                        </a:rPr>
                        <a:t>Value</a:t>
                      </a:r>
                    </a:p>
                  </a:txBody>
                  <a:tcPr marT="0" marB="0">
                    <a:solidFill>
                      <a:schemeClr val="accent2">
                        <a:lumMod val="75000"/>
                      </a:schemeClr>
                    </a:solidFill>
                  </a:tcPr>
                </a:tc>
                <a:extLst>
                  <a:ext uri="{0D108BD9-81ED-4DB2-BD59-A6C34878D82A}">
                    <a16:rowId xmlns:a16="http://schemas.microsoft.com/office/drawing/2014/main" val="10000"/>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b="0" kern="1200" baseline="30000" dirty="0">
                          <a:solidFill>
                            <a:schemeClr val="dk1"/>
                          </a:solidFill>
                          <a:latin typeface="Courier New" pitchFamily="49" charset="0"/>
                          <a:ea typeface="+mn-ea"/>
                          <a:cs typeface="Courier New" pitchFamily="49" charset="0"/>
                        </a:rPr>
                        <a:t>medium</a:t>
                      </a:r>
                    </a:p>
                  </a:txBody>
                  <a:tcPr marT="0" marB="0">
                    <a:solidFill>
                      <a:schemeClr val="accent3">
                        <a:lumMod val="40000"/>
                        <a:lumOff val="60000"/>
                      </a:schemeClr>
                    </a:solidFill>
                  </a:tcPr>
                </a:tc>
                <a:extLst>
                  <a:ext uri="{0D108BD9-81ED-4DB2-BD59-A6C34878D82A}">
                    <a16:rowId xmlns:a16="http://schemas.microsoft.com/office/drawing/2014/main" val="10001"/>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b="0" kern="1200" baseline="30000" dirty="0">
                          <a:solidFill>
                            <a:schemeClr val="dk1"/>
                          </a:solidFill>
                          <a:latin typeface="Courier New" pitchFamily="49" charset="0"/>
                          <a:ea typeface="+mn-ea"/>
                          <a:cs typeface="Courier New" pitchFamily="49" charset="0"/>
                        </a:rPr>
                        <a:t>length</a:t>
                      </a:r>
                    </a:p>
                  </a:txBody>
                  <a:tcPr marT="0" marB="0">
                    <a:solidFill>
                      <a:schemeClr val="accent2">
                        <a:lumMod val="20000"/>
                        <a:lumOff val="80000"/>
                      </a:schemeClr>
                    </a:solidFill>
                  </a:tcPr>
                </a:tc>
                <a:extLst>
                  <a:ext uri="{0D108BD9-81ED-4DB2-BD59-A6C34878D82A}">
                    <a16:rowId xmlns:a16="http://schemas.microsoft.com/office/drawing/2014/main" val="10002"/>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b="0" kern="1200" baseline="30000" dirty="0">
                          <a:solidFill>
                            <a:schemeClr val="dk1"/>
                          </a:solidFill>
                          <a:latin typeface="Courier New" pitchFamily="49" charset="0"/>
                          <a:ea typeface="+mn-ea"/>
                          <a:cs typeface="Courier New" pitchFamily="49" charset="0"/>
                        </a:rPr>
                        <a:t>thick</a:t>
                      </a:r>
                    </a:p>
                  </a:txBody>
                  <a:tcPr marT="0" marB="0">
                    <a:solidFill>
                      <a:schemeClr val="accent3">
                        <a:lumMod val="40000"/>
                        <a:lumOff val="60000"/>
                      </a:schemeClr>
                    </a:solidFill>
                  </a:tcPr>
                </a:tc>
                <a:extLst>
                  <a:ext uri="{0D108BD9-81ED-4DB2-BD59-A6C34878D82A}">
                    <a16:rowId xmlns:a16="http://schemas.microsoft.com/office/drawing/2014/main" val="10003"/>
                  </a:ext>
                </a:extLst>
              </a:tr>
              <a:tr h="375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8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800" b="0" kern="1200" baseline="30000" dirty="0">
                          <a:solidFill>
                            <a:schemeClr val="dk1"/>
                          </a:solidFill>
                          <a:latin typeface="Courier New" pitchFamily="49" charset="0"/>
                          <a:ea typeface="+mn-ea"/>
                          <a:cs typeface="Courier New" pitchFamily="49" charset="0"/>
                        </a:rPr>
                        <a:t>thin</a:t>
                      </a:r>
                    </a:p>
                  </a:txBody>
                  <a:tcPr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pic>
        <p:nvPicPr>
          <p:cNvPr id="9" name="Picture 8" descr="6.20.tif"/>
          <p:cNvPicPr>
            <a:picLocks noChangeAspect="1"/>
          </p:cNvPicPr>
          <p:nvPr/>
        </p:nvPicPr>
        <p:blipFill>
          <a:blip r:embed="rId2"/>
          <a:stretch>
            <a:fillRect/>
          </a:stretch>
        </p:blipFill>
        <p:spPr>
          <a:xfrm>
            <a:off x="3893202" y="1890555"/>
            <a:ext cx="5214026" cy="2043113"/>
          </a:xfrm>
          <a:prstGeom prst="rect">
            <a:avLst/>
          </a:prstGeom>
        </p:spPr>
      </p:pic>
      <p:pic>
        <p:nvPicPr>
          <p:cNvPr id="10" name="Picture 9" descr="6.21.tif"/>
          <p:cNvPicPr>
            <a:picLocks noChangeAspect="1"/>
          </p:cNvPicPr>
          <p:nvPr/>
        </p:nvPicPr>
        <p:blipFill>
          <a:blip r:embed="rId3"/>
          <a:stretch>
            <a:fillRect/>
          </a:stretch>
        </p:blipFill>
        <p:spPr>
          <a:xfrm>
            <a:off x="3941760" y="4011802"/>
            <a:ext cx="2959421" cy="2545878"/>
          </a:xfrm>
          <a:prstGeom prst="rect">
            <a:avLst/>
          </a:prstGeom>
        </p:spPr>
      </p:pic>
      <p:pic>
        <p:nvPicPr>
          <p:cNvPr id="11" name="Picture 10" descr="6.22.tif"/>
          <p:cNvPicPr>
            <a:picLocks noChangeAspect="1"/>
          </p:cNvPicPr>
          <p:nvPr/>
        </p:nvPicPr>
        <p:blipFill>
          <a:blip r:embed="rId4"/>
          <a:stretch>
            <a:fillRect/>
          </a:stretch>
        </p:blipFill>
        <p:spPr>
          <a:xfrm>
            <a:off x="2667000" y="2819400"/>
            <a:ext cx="5586399"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up)">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ox(ou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ou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ox(ou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17</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Border Width 2-2</a:t>
            </a:r>
          </a:p>
        </p:txBody>
      </p:sp>
      <p:grpSp>
        <p:nvGrpSpPr>
          <p:cNvPr id="5" name="Group 4"/>
          <p:cNvGrpSpPr/>
          <p:nvPr/>
        </p:nvGrpSpPr>
        <p:grpSpPr>
          <a:xfrm>
            <a:off x="304800" y="835994"/>
            <a:ext cx="8382000" cy="457200"/>
            <a:chOff x="0" y="924398"/>
            <a:chExt cx="8382000" cy="600405"/>
          </a:xfrm>
          <a:solidFill>
            <a:srgbClr val="C00000"/>
          </a:solidFill>
        </p:grpSpPr>
        <p:sp>
          <p:nvSpPr>
            <p:cNvPr id="6" name="Rounded Rectangle 5"/>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Shorthand property</a:t>
              </a:r>
              <a:endParaRPr lang="en-US" sz="2000" kern="1200" dirty="0">
                <a:solidFill>
                  <a:schemeClr val="bg1"/>
                </a:solidFill>
                <a:latin typeface="Calibri" pitchFamily="34" charset="0"/>
                <a:cs typeface="Calibri" pitchFamily="34" charset="0"/>
              </a:endParaRPr>
            </a:p>
          </p:txBody>
        </p:sp>
      </p:grpSp>
      <p:pic>
        <p:nvPicPr>
          <p:cNvPr id="9" name="Picture 8" descr="6.23.tif"/>
          <p:cNvPicPr>
            <a:picLocks noChangeAspect="1"/>
          </p:cNvPicPr>
          <p:nvPr/>
        </p:nvPicPr>
        <p:blipFill>
          <a:blip r:embed="rId2"/>
          <a:stretch>
            <a:fillRect/>
          </a:stretch>
        </p:blipFill>
        <p:spPr>
          <a:xfrm>
            <a:off x="122228" y="1489427"/>
            <a:ext cx="6781800" cy="2468562"/>
          </a:xfrm>
          <a:prstGeom prst="rect">
            <a:avLst/>
          </a:prstGeom>
        </p:spPr>
      </p:pic>
      <p:pic>
        <p:nvPicPr>
          <p:cNvPr id="10" name="Picture 9" descr="6.24.tif"/>
          <p:cNvPicPr>
            <a:picLocks noChangeAspect="1"/>
          </p:cNvPicPr>
          <p:nvPr/>
        </p:nvPicPr>
        <p:blipFill>
          <a:blip r:embed="rId3"/>
          <a:stretch>
            <a:fillRect/>
          </a:stretch>
        </p:blipFill>
        <p:spPr>
          <a:xfrm>
            <a:off x="4851360" y="1354128"/>
            <a:ext cx="4105335" cy="1630826"/>
          </a:xfrm>
          <a:prstGeom prst="rect">
            <a:avLst/>
          </a:prstGeom>
        </p:spPr>
      </p:pic>
      <p:pic>
        <p:nvPicPr>
          <p:cNvPr id="11" name="Picture 10" descr="6.25.tif"/>
          <p:cNvPicPr>
            <a:picLocks noChangeAspect="1"/>
          </p:cNvPicPr>
          <p:nvPr/>
        </p:nvPicPr>
        <p:blipFill>
          <a:blip r:embed="rId4"/>
          <a:stretch>
            <a:fillRect/>
          </a:stretch>
        </p:blipFill>
        <p:spPr>
          <a:xfrm>
            <a:off x="2112739" y="3320756"/>
            <a:ext cx="5278662" cy="3231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ou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ou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ou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18</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Shorthand Border 1-3</a:t>
            </a:r>
          </a:p>
        </p:txBody>
      </p:sp>
      <p:sp>
        <p:nvSpPr>
          <p:cNvPr id="5" name="Rectangle 4"/>
          <p:cNvSpPr/>
          <p:nvPr/>
        </p:nvSpPr>
        <p:spPr>
          <a:xfrm>
            <a:off x="228600" y="838200"/>
            <a:ext cx="8701088" cy="748883"/>
          </a:xfrm>
          <a:prstGeom prst="rect">
            <a:avLst/>
          </a:prstGeom>
        </p:spPr>
        <p:txBody>
          <a:bodyPr wrap="square" anchor="ctr" anchorCtr="0">
            <a:noAutofit/>
          </a:bodyPr>
          <a:lstStyle/>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specifies all the properties such as style, width, and color for all the four borders. </a:t>
            </a:r>
          </a:p>
        </p:txBody>
      </p:sp>
      <p:graphicFrame>
        <p:nvGraphicFramePr>
          <p:cNvPr id="7" name="Table 6"/>
          <p:cNvGraphicFramePr>
            <a:graphicFrameLocks noGrp="1"/>
          </p:cNvGraphicFramePr>
          <p:nvPr>
            <p:extLst>
              <p:ext uri="{D42A27DB-BD31-4B8C-83A1-F6EECF244321}">
                <p14:modId xmlns:p14="http://schemas.microsoft.com/office/powerpoint/2010/main" val="3234951243"/>
              </p:ext>
            </p:extLst>
          </p:nvPr>
        </p:nvGraphicFramePr>
        <p:xfrm>
          <a:off x="380998" y="1914646"/>
          <a:ext cx="1981201" cy="2331300"/>
        </p:xfrm>
        <a:graphic>
          <a:graphicData uri="http://schemas.openxmlformats.org/drawingml/2006/table">
            <a:tbl>
              <a:tblPr bandRow="1">
                <a:effectLst>
                  <a:innerShdw blurRad="63500" dist="50800" dir="8100000">
                    <a:prstClr val="black">
                      <a:alpha val="50000"/>
                    </a:prstClr>
                  </a:innerShdw>
                </a:effectLst>
                <a:tableStyleId>{5C22544A-7EE6-4342-B048-85BDC9FD1C3A}</a:tableStyleId>
              </a:tblPr>
              <a:tblGrid>
                <a:gridCol w="1981201">
                  <a:extLst>
                    <a:ext uri="{9D8B030D-6E8A-4147-A177-3AD203B41FA5}">
                      <a16:colId xmlns:a16="http://schemas.microsoft.com/office/drawing/2014/main" val="20000"/>
                    </a:ext>
                  </a:extLst>
                </a:gridCol>
              </a:tblGrid>
              <a:tr h="5140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solidFill>
                          <a:schemeClr val="bg1"/>
                        </a:solidFill>
                        <a:latin typeface="Calibri" pitchFamily="34" charset="0"/>
                        <a:ea typeface="+mn-ea"/>
                        <a:cs typeface="Calibri"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solidFill>
                            <a:schemeClr val="bg1"/>
                          </a:solidFill>
                          <a:latin typeface="Calibri" pitchFamily="34" charset="0"/>
                          <a:ea typeface="+mn-ea"/>
                          <a:cs typeface="Calibri" pitchFamily="34" charset="0"/>
                        </a:rPr>
                        <a:t>Property</a:t>
                      </a:r>
                    </a:p>
                  </a:txBody>
                  <a:tcPr marT="0" marB="0">
                    <a:solidFill>
                      <a:schemeClr val="accent2">
                        <a:lumMod val="75000"/>
                      </a:schemeClr>
                    </a:solidFill>
                  </a:tcPr>
                </a:tc>
                <a:extLst>
                  <a:ext uri="{0D108BD9-81ED-4DB2-BD59-A6C34878D82A}">
                    <a16:rowId xmlns:a16="http://schemas.microsoft.com/office/drawing/2014/main" val="10000"/>
                  </a:ext>
                </a:extLst>
              </a:tr>
              <a:tr h="4405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border-bottom</a:t>
                      </a:r>
                    </a:p>
                  </a:txBody>
                  <a:tcPr marT="0" marB="0">
                    <a:solidFill>
                      <a:schemeClr val="accent3">
                        <a:lumMod val="40000"/>
                        <a:lumOff val="60000"/>
                      </a:schemeClr>
                    </a:solidFill>
                  </a:tcPr>
                </a:tc>
                <a:extLst>
                  <a:ext uri="{0D108BD9-81ED-4DB2-BD59-A6C34878D82A}">
                    <a16:rowId xmlns:a16="http://schemas.microsoft.com/office/drawing/2014/main" val="10001"/>
                  </a:ext>
                </a:extLst>
              </a:tr>
              <a:tr h="4405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border-left</a:t>
                      </a:r>
                    </a:p>
                  </a:txBody>
                  <a:tcPr marT="0" marB="0">
                    <a:solidFill>
                      <a:schemeClr val="accent2">
                        <a:lumMod val="20000"/>
                        <a:lumOff val="80000"/>
                      </a:schemeClr>
                    </a:solidFill>
                  </a:tcPr>
                </a:tc>
                <a:extLst>
                  <a:ext uri="{0D108BD9-81ED-4DB2-BD59-A6C34878D82A}">
                    <a16:rowId xmlns:a16="http://schemas.microsoft.com/office/drawing/2014/main" val="10002"/>
                  </a:ext>
                </a:extLst>
              </a:tr>
              <a:tr h="4405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border-right</a:t>
                      </a:r>
                    </a:p>
                  </a:txBody>
                  <a:tcPr marT="0" marB="0">
                    <a:solidFill>
                      <a:schemeClr val="accent3">
                        <a:lumMod val="40000"/>
                        <a:lumOff val="60000"/>
                      </a:schemeClr>
                    </a:solidFill>
                  </a:tcPr>
                </a:tc>
                <a:extLst>
                  <a:ext uri="{0D108BD9-81ED-4DB2-BD59-A6C34878D82A}">
                    <a16:rowId xmlns:a16="http://schemas.microsoft.com/office/drawing/2014/main" val="10003"/>
                  </a:ext>
                </a:extLst>
              </a:tr>
              <a:tr h="4405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border-top</a:t>
                      </a:r>
                    </a:p>
                  </a:txBody>
                  <a:tcPr marT="0" marB="0">
                    <a:solidFill>
                      <a:schemeClr val="accent2">
                        <a:lumMod val="20000"/>
                        <a:lumOff val="80000"/>
                      </a:schemeClr>
                    </a:solidFill>
                  </a:tcPr>
                </a:tc>
                <a:extLst>
                  <a:ext uri="{0D108BD9-81ED-4DB2-BD59-A6C34878D82A}">
                    <a16:rowId xmlns:a16="http://schemas.microsoft.com/office/drawing/2014/main" val="10004"/>
                  </a:ext>
                </a:extLst>
              </a:tr>
            </a:tbl>
          </a:graphicData>
        </a:graphic>
      </p:graphicFrame>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466" y="1947438"/>
            <a:ext cx="6178772" cy="331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6.27.tif"/>
          <p:cNvPicPr>
            <a:picLocks noChangeAspect="1"/>
          </p:cNvPicPr>
          <p:nvPr/>
        </p:nvPicPr>
        <p:blipFill>
          <a:blip r:embed="rId3"/>
          <a:stretch>
            <a:fillRect/>
          </a:stretch>
        </p:blipFill>
        <p:spPr>
          <a:xfrm>
            <a:off x="5035902" y="1661630"/>
            <a:ext cx="4038600" cy="1835727"/>
          </a:xfrm>
          <a:prstGeom prst="rect">
            <a:avLst/>
          </a:prstGeom>
          <a:ln>
            <a:solidFill>
              <a:srgbClr val="F61828"/>
            </a:solidFill>
          </a:ln>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761889"/>
            <a:ext cx="7235993" cy="174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ox(ou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19</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Shorthand Border 2-3</a:t>
            </a:r>
          </a:p>
        </p:txBody>
      </p:sp>
      <p:pic>
        <p:nvPicPr>
          <p:cNvPr id="5" name="Picture 4" descr="6.29.tif"/>
          <p:cNvPicPr>
            <a:picLocks noChangeAspect="1"/>
          </p:cNvPicPr>
          <p:nvPr/>
        </p:nvPicPr>
        <p:blipFill>
          <a:blip r:embed="rId2"/>
          <a:stretch>
            <a:fillRect/>
          </a:stretch>
        </p:blipFill>
        <p:spPr>
          <a:xfrm>
            <a:off x="366712" y="1143000"/>
            <a:ext cx="8548688" cy="5410200"/>
          </a:xfrm>
          <a:prstGeom prst="rect">
            <a:avLst/>
          </a:prstGeom>
        </p:spPr>
      </p:pic>
      <p:sp>
        <p:nvSpPr>
          <p:cNvPr id="6" name="Rectangle 5"/>
          <p:cNvSpPr/>
          <p:nvPr/>
        </p:nvSpPr>
        <p:spPr>
          <a:xfrm>
            <a:off x="228600" y="838200"/>
            <a:ext cx="8686800" cy="3810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Following figure shows CSS code of image border property.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5" name="Title 4"/>
          <p:cNvSpPr>
            <a:spLocks noGrp="1"/>
          </p:cNvSpPr>
          <p:nvPr>
            <p:ph type="title"/>
          </p:nvPr>
        </p:nvSpPr>
        <p:spPr/>
        <p:txBody>
          <a:bodyPr/>
          <a:lstStyle/>
          <a:p>
            <a:r>
              <a:rPr lang="en-US" dirty="0"/>
              <a:t>Objectives</a:t>
            </a:r>
          </a:p>
        </p:txBody>
      </p:sp>
      <p:sp>
        <p:nvSpPr>
          <p:cNvPr id="6" name="Rectangle 5"/>
          <p:cNvSpPr/>
          <p:nvPr/>
        </p:nvSpPr>
        <p:spPr>
          <a:xfrm>
            <a:off x="381000" y="990600"/>
            <a:ext cx="8250072" cy="3962400"/>
          </a:xfrm>
          <a:prstGeom prst="rect">
            <a:avLst/>
          </a:prstGeom>
        </p:spPr>
        <p:txBody>
          <a:bodyPr wrap="square" anchor="ctr" anchorCtr="0">
            <a:noAutofit/>
          </a:bodyPr>
          <a:lstStyle/>
          <a:p>
            <a:pPr marL="457200" indent="-274320">
              <a:lnSpc>
                <a:spcPct val="100000"/>
              </a:lnSpc>
              <a:spcBef>
                <a:spcPts val="1800"/>
              </a:spcBef>
              <a:buClr>
                <a:srgbClr val="AC1418"/>
              </a:buClr>
              <a:buFont typeface="Wingdings" pitchFamily="2" charset="2"/>
              <a:buChar char=""/>
            </a:pPr>
            <a:r>
              <a:rPr lang="en-US" sz="2800" dirty="0">
                <a:latin typeface="Calibri" panose="020F0502020204030204" pitchFamily="34" charset="0"/>
                <a:cs typeface="Calibri" panose="020F0502020204030204" pitchFamily="34" charset="0"/>
              </a:rPr>
              <a:t>List and explain text and font styles</a:t>
            </a:r>
          </a:p>
          <a:p>
            <a:pPr marL="457200" indent="-274320">
              <a:lnSpc>
                <a:spcPct val="100000"/>
              </a:lnSpc>
              <a:spcBef>
                <a:spcPts val="1800"/>
              </a:spcBef>
              <a:buClr>
                <a:srgbClr val="AC1418"/>
              </a:buClr>
              <a:buFont typeface="Wingdings" pitchFamily="2" charset="2"/>
              <a:buChar char=""/>
            </a:pPr>
            <a:r>
              <a:rPr lang="en-US" sz="2800" dirty="0">
                <a:latin typeface="Calibri" panose="020F0502020204030204" pitchFamily="34" charset="0"/>
                <a:cs typeface="Calibri" panose="020F0502020204030204" pitchFamily="34" charset="0"/>
              </a:rPr>
              <a:t>Describe inline spans</a:t>
            </a:r>
          </a:p>
          <a:p>
            <a:pPr marL="457200" indent="-274320">
              <a:lnSpc>
                <a:spcPct val="100000"/>
              </a:lnSpc>
              <a:spcBef>
                <a:spcPts val="1800"/>
              </a:spcBef>
              <a:buClr>
                <a:srgbClr val="AC1418"/>
              </a:buClr>
              <a:buFont typeface="Wingdings" pitchFamily="2" charset="2"/>
              <a:buChar char=""/>
            </a:pPr>
            <a:r>
              <a:rPr lang="en-US" sz="2800" dirty="0">
                <a:latin typeface="Calibri" panose="020F0502020204030204" pitchFamily="34" charset="0"/>
                <a:cs typeface="Calibri" panose="020F0502020204030204" pitchFamily="34" charset="0"/>
              </a:rPr>
              <a:t>Explain paragraph indentation and application of border</a:t>
            </a:r>
          </a:p>
          <a:p>
            <a:pPr marL="457200" indent="-274320">
              <a:lnSpc>
                <a:spcPct val="100000"/>
              </a:lnSpc>
              <a:spcBef>
                <a:spcPts val="1800"/>
              </a:spcBef>
              <a:buClr>
                <a:srgbClr val="AC1418"/>
              </a:buClr>
              <a:buFont typeface="Wingdings" pitchFamily="2" charset="2"/>
              <a:buChar char=""/>
            </a:pPr>
            <a:r>
              <a:rPr lang="en-US" sz="2800" dirty="0">
                <a:latin typeface="Calibri" panose="020F0502020204030204" pitchFamily="34" charset="0"/>
                <a:cs typeface="Calibri" panose="020F0502020204030204" pitchFamily="34" charset="0"/>
              </a:rPr>
              <a:t>Explain horizontal paragraph alignment</a:t>
            </a:r>
          </a:p>
          <a:p>
            <a:pPr marL="457200" indent="-274320">
              <a:lnSpc>
                <a:spcPct val="100000"/>
              </a:lnSpc>
              <a:spcBef>
                <a:spcPts val="1800"/>
              </a:spcBef>
              <a:buClr>
                <a:srgbClr val="AC1418"/>
              </a:buClr>
              <a:buFont typeface="Wingdings" pitchFamily="2" charset="2"/>
              <a:buChar char=""/>
            </a:pPr>
            <a:r>
              <a:rPr lang="en-US" sz="2800" dirty="0">
                <a:latin typeface="Calibri" panose="020F0502020204030204" pitchFamily="34" charset="0"/>
                <a:cs typeface="Calibri" panose="020F0502020204030204" pitchFamily="34" charset="0"/>
              </a:rPr>
              <a:t>Explain vertical spacing within a paragraph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20</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Shorthand Border 3-3</a:t>
            </a:r>
          </a:p>
        </p:txBody>
      </p:sp>
      <p:sp>
        <p:nvSpPr>
          <p:cNvPr id="6" name="TextBox 5"/>
          <p:cNvSpPr txBox="1"/>
          <p:nvPr/>
        </p:nvSpPr>
        <p:spPr>
          <a:xfrm>
            <a:off x="987188" y="1039876"/>
            <a:ext cx="5867400" cy="378565"/>
          </a:xfrm>
          <a:prstGeom prst="rect">
            <a:avLst/>
          </a:prstGeom>
          <a:noFill/>
        </p:spPr>
        <p:txBody>
          <a:bodyPr wrap="square" rtlCol="0">
            <a:spAutoFit/>
          </a:bodyPr>
          <a:lstStyle/>
          <a:p>
            <a:r>
              <a:rPr lang="en-US" sz="2400" b="1" dirty="0">
                <a:solidFill>
                  <a:srgbClr val="FF0000"/>
                </a:solidFill>
              </a:rPr>
              <a:t>border: </a:t>
            </a:r>
            <a:r>
              <a:rPr lang="en-US" sz="2400" b="1" dirty="0"/>
              <a:t>solid thin #FF0000;</a:t>
            </a:r>
          </a:p>
        </p:txBody>
      </p:sp>
      <p:sp>
        <p:nvSpPr>
          <p:cNvPr id="7" name="Rectangle 6"/>
          <p:cNvSpPr/>
          <p:nvPr/>
        </p:nvSpPr>
        <p:spPr>
          <a:xfrm>
            <a:off x="533400" y="1447800"/>
            <a:ext cx="8077200" cy="6858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000" dirty="0">
                <a:latin typeface="Calibri" panose="020F0502020204030204" pitchFamily="34" charset="0"/>
                <a:cs typeface="Calibri" panose="020F0502020204030204" pitchFamily="34" charset="0"/>
              </a:rPr>
              <a:t>Specifies that all the four borders must be solid in style, thin by width, and red in color.</a:t>
            </a:r>
          </a:p>
        </p:txBody>
      </p:sp>
      <p:pic>
        <p:nvPicPr>
          <p:cNvPr id="9" name="Picture 8" descr="6.30.tif"/>
          <p:cNvPicPr>
            <a:picLocks noChangeAspect="1"/>
          </p:cNvPicPr>
          <p:nvPr/>
        </p:nvPicPr>
        <p:blipFill>
          <a:blip r:embed="rId2"/>
          <a:stretch>
            <a:fillRect/>
          </a:stretch>
        </p:blipFill>
        <p:spPr>
          <a:xfrm>
            <a:off x="987188" y="2286000"/>
            <a:ext cx="7162800" cy="3595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
                                        </p:tgtEl>
                                        <p:attrNameLst>
                                          <p:attrName>style.visibility</p:attrName>
                                        </p:attrNameLst>
                                      </p:cBhvr>
                                      <p:to>
                                        <p:strVal val="visible"/>
                                      </p:to>
                                    </p:set>
                                    <p:anim calcmode="discrete" valueType="clr">
                                      <p:cBhvr override="childStyle">
                                        <p:cTn id="7"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
                                        </p:tgtEl>
                                        <p:attrNameLst>
                                          <p:attrName>fillcolor</p:attrName>
                                        </p:attrNameLst>
                                      </p:cBhvr>
                                      <p:tavLst>
                                        <p:tav tm="0">
                                          <p:val>
                                            <p:clrVal>
                                              <a:schemeClr val="accent2"/>
                                            </p:clrVal>
                                          </p:val>
                                        </p:tav>
                                        <p:tav tm="50000">
                                          <p:val>
                                            <p:clrVal>
                                              <a:schemeClr val="hlink"/>
                                            </p:clrVal>
                                          </p:val>
                                        </p:tav>
                                      </p:tavLst>
                                    </p:anim>
                                    <p:set>
                                      <p:cBhvr>
                                        <p:cTn id="9" dur="80"/>
                                        <p:tgtEl>
                                          <p:spTgt spid="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linds(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ox(ou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21</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Horizontal Alignment</a:t>
            </a:r>
          </a:p>
        </p:txBody>
      </p:sp>
      <p:sp>
        <p:nvSpPr>
          <p:cNvPr id="5" name="Rectangle 4"/>
          <p:cNvSpPr/>
          <p:nvPr/>
        </p:nvSpPr>
        <p:spPr>
          <a:xfrm>
            <a:off x="152400" y="879438"/>
            <a:ext cx="8596312" cy="1406561"/>
          </a:xfrm>
          <a:prstGeom prst="rect">
            <a:avLst/>
          </a:prstGeom>
        </p:spPr>
        <p:txBody>
          <a:bodyPr wrap="square" anchor="ctr" anchorCtr="0">
            <a:noAutofit/>
          </a:bodyPr>
          <a:lstStyle/>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Text-align property is used for horizontal alignment of text in an element. </a:t>
            </a:r>
          </a:p>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This property aligns the inline content of a block,  applies only block level elements, such as paragraph. </a:t>
            </a:r>
          </a:p>
        </p:txBody>
      </p:sp>
      <p:graphicFrame>
        <p:nvGraphicFramePr>
          <p:cNvPr id="6" name="Table 5"/>
          <p:cNvGraphicFramePr>
            <a:graphicFrameLocks noGrp="1"/>
          </p:cNvGraphicFramePr>
          <p:nvPr>
            <p:extLst>
              <p:ext uri="{D42A27DB-BD31-4B8C-83A1-F6EECF244321}">
                <p14:modId xmlns:p14="http://schemas.microsoft.com/office/powerpoint/2010/main" val="2846814027"/>
              </p:ext>
            </p:extLst>
          </p:nvPr>
        </p:nvGraphicFramePr>
        <p:xfrm>
          <a:off x="685800" y="2514600"/>
          <a:ext cx="7789460" cy="3752517"/>
        </p:xfrm>
        <a:graphic>
          <a:graphicData uri="http://schemas.openxmlformats.org/drawingml/2006/table">
            <a:tbl>
              <a:tblPr bandRow="1">
                <a:tableStyleId>{00A15C55-8517-42AA-B614-E9B94910E393}</a:tableStyleId>
              </a:tblPr>
              <a:tblGrid>
                <a:gridCol w="990600">
                  <a:extLst>
                    <a:ext uri="{9D8B030D-6E8A-4147-A177-3AD203B41FA5}">
                      <a16:colId xmlns:a16="http://schemas.microsoft.com/office/drawing/2014/main" val="20000"/>
                    </a:ext>
                  </a:extLst>
                </a:gridCol>
                <a:gridCol w="6798860">
                  <a:extLst>
                    <a:ext uri="{9D8B030D-6E8A-4147-A177-3AD203B41FA5}">
                      <a16:colId xmlns:a16="http://schemas.microsoft.com/office/drawing/2014/main" val="20001"/>
                    </a:ext>
                  </a:extLst>
                </a:gridCol>
              </a:tblGrid>
              <a:tr h="55024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t>Value</a:t>
                      </a:r>
                      <a:endParaRPr lang="en-US" sz="2800" b="1" kern="1200" baseline="30000" dirty="0">
                        <a:solidFill>
                          <a:schemeClr val="bg1"/>
                        </a:solidFill>
                        <a:latin typeface="Calibri" pitchFamily="34" charset="0"/>
                        <a:ea typeface="+mn-ea"/>
                        <a:cs typeface="Calibri" pitchFamily="34" charset="0"/>
                      </a:endParaRPr>
                    </a:p>
                  </a:txBody>
                  <a:tcPr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b="1" kern="1200" baseline="300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800" b="1" kern="1200" baseline="30000" dirty="0"/>
                        <a:t>Description</a:t>
                      </a:r>
                      <a:endParaRPr lang="en-US" sz="3600" b="1" kern="1200" baseline="30000" dirty="0">
                        <a:solidFill>
                          <a:schemeClr val="bg1"/>
                        </a:solidFill>
                        <a:latin typeface="Calibri" pitchFamily="34" charset="0"/>
                        <a:ea typeface="+mn-ea"/>
                        <a:cs typeface="Calibri" pitchFamily="34" charset="0"/>
                      </a:endParaRPr>
                    </a:p>
                  </a:txBody>
                  <a:tcPr marT="0" marB="0"/>
                </a:tc>
                <a:extLst>
                  <a:ext uri="{0D108BD9-81ED-4DB2-BD59-A6C34878D82A}">
                    <a16:rowId xmlns:a16="http://schemas.microsoft.com/office/drawing/2014/main" val="10000"/>
                  </a:ext>
                </a:extLst>
              </a:tr>
              <a:tr h="5305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left</a:t>
                      </a:r>
                    </a:p>
                  </a:txBody>
                  <a:tcPr marT="0" marB="0"/>
                </a:tc>
                <a:tc>
                  <a:txBody>
                    <a:bodyPr/>
                    <a:lstStyle/>
                    <a:p>
                      <a:r>
                        <a:rPr lang="en-US" dirty="0"/>
                        <a:t>Aligns the text to the left. (default, applied for Western language), </a:t>
                      </a:r>
                    </a:p>
                  </a:txBody>
                  <a:tcPr marT="0" marB="0"/>
                </a:tc>
                <a:extLst>
                  <a:ext uri="{0D108BD9-81ED-4DB2-BD59-A6C34878D82A}">
                    <a16:rowId xmlns:a16="http://schemas.microsoft.com/office/drawing/2014/main" val="10001"/>
                  </a:ext>
                </a:extLst>
              </a:tr>
              <a:tr h="5305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right</a:t>
                      </a:r>
                    </a:p>
                  </a:txBody>
                  <a:tcPr marT="0" marB="0"/>
                </a:tc>
                <a:tc>
                  <a:txBody>
                    <a:bodyPr/>
                    <a:lstStyle/>
                    <a:p>
                      <a:r>
                        <a:rPr lang="en-US" dirty="0"/>
                        <a:t>Aligns the text to the right (Hebrew &amp; Arabic languages).</a:t>
                      </a:r>
                    </a:p>
                  </a:txBody>
                  <a:tcPr marT="0" marB="0"/>
                </a:tc>
                <a:extLst>
                  <a:ext uri="{0D108BD9-81ED-4DB2-BD59-A6C34878D82A}">
                    <a16:rowId xmlns:a16="http://schemas.microsoft.com/office/drawing/2014/main" val="10002"/>
                  </a:ext>
                </a:extLst>
              </a:tr>
              <a:tr h="5305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center</a:t>
                      </a:r>
                    </a:p>
                  </a:txBody>
                  <a:tcPr marT="0" marB="0"/>
                </a:tc>
                <a:tc>
                  <a:txBody>
                    <a:bodyPr/>
                    <a:lstStyle/>
                    <a:p>
                      <a:r>
                        <a:rPr lang="en-US" dirty="0"/>
                        <a:t>Centers the text.</a:t>
                      </a:r>
                    </a:p>
                  </a:txBody>
                  <a:tcPr marT="0" marB="0"/>
                </a:tc>
                <a:extLst>
                  <a:ext uri="{0D108BD9-81ED-4DB2-BD59-A6C34878D82A}">
                    <a16:rowId xmlns:a16="http://schemas.microsoft.com/office/drawing/2014/main" val="10003"/>
                  </a:ext>
                </a:extLst>
              </a:tr>
              <a:tr h="7958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justify</a:t>
                      </a:r>
                    </a:p>
                  </a:txBody>
                  <a:tcPr marT="0" marB="0"/>
                </a:tc>
                <a:tc>
                  <a:txBody>
                    <a:bodyPr/>
                    <a:lstStyle/>
                    <a:p>
                      <a:r>
                        <a:rPr lang="en-US" dirty="0"/>
                        <a:t>Aligns text to both left and right margins by adding space between words (like in newspapers and magazines).</a:t>
                      </a:r>
                    </a:p>
                  </a:txBody>
                  <a:tcPr marT="0" marB="0"/>
                </a:tc>
                <a:extLst>
                  <a:ext uri="{0D108BD9-81ED-4DB2-BD59-A6C34878D82A}">
                    <a16:rowId xmlns:a16="http://schemas.microsoft.com/office/drawing/2014/main" val="10004"/>
                  </a:ext>
                </a:extLst>
              </a:tr>
              <a:tr h="7958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inherit</a:t>
                      </a:r>
                    </a:p>
                  </a:txBody>
                  <a:tcPr marT="0" marB="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dirty="0"/>
                        <a:t>Specifies that the value of the text-align property should be inherited from the parent element.</a:t>
                      </a:r>
                    </a:p>
                  </a:txBody>
                  <a:tcPr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22</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Vertical Alignment</a:t>
            </a:r>
          </a:p>
        </p:txBody>
      </p:sp>
      <p:sp>
        <p:nvSpPr>
          <p:cNvPr id="5" name="Rectangle 4"/>
          <p:cNvSpPr/>
          <p:nvPr/>
        </p:nvSpPr>
        <p:spPr>
          <a:xfrm>
            <a:off x="152400" y="762000"/>
            <a:ext cx="8776323" cy="1905000"/>
          </a:xfrm>
          <a:prstGeom prst="rect">
            <a:avLst/>
          </a:prstGeom>
        </p:spPr>
        <p:txBody>
          <a:bodyPr wrap="square" anchor="ctr" anchorCtr="0">
            <a:noAutofit/>
          </a:bodyPr>
          <a:lstStyle/>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line-height property is used for vertical alignment of text in an element.</a:t>
            </a:r>
          </a:p>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This property is also a component of the ‘font’ shorthand property.</a:t>
            </a:r>
          </a:p>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It can be applied on block-level elements, table cells, table caption, and so on. </a:t>
            </a:r>
          </a:p>
        </p:txBody>
      </p:sp>
      <p:graphicFrame>
        <p:nvGraphicFramePr>
          <p:cNvPr id="6" name="Table 5"/>
          <p:cNvGraphicFramePr>
            <a:graphicFrameLocks noGrp="1"/>
          </p:cNvGraphicFramePr>
          <p:nvPr>
            <p:extLst>
              <p:ext uri="{D42A27DB-BD31-4B8C-83A1-F6EECF244321}">
                <p14:modId xmlns:p14="http://schemas.microsoft.com/office/powerpoint/2010/main" val="1080355891"/>
              </p:ext>
            </p:extLst>
          </p:nvPr>
        </p:nvGraphicFramePr>
        <p:xfrm>
          <a:off x="762000" y="2590800"/>
          <a:ext cx="7696200" cy="3538632"/>
        </p:xfrm>
        <a:graphic>
          <a:graphicData uri="http://schemas.openxmlformats.org/drawingml/2006/table">
            <a:tbl>
              <a:tblPr bandRow="1">
                <a:tableStyleId>{93296810-A885-4BE3-A3E7-6D5BEEA58F35}</a:tableStyleId>
              </a:tblPr>
              <a:tblGrid>
                <a:gridCol w="1620253">
                  <a:extLst>
                    <a:ext uri="{9D8B030D-6E8A-4147-A177-3AD203B41FA5}">
                      <a16:colId xmlns:a16="http://schemas.microsoft.com/office/drawing/2014/main" val="20000"/>
                    </a:ext>
                  </a:extLst>
                </a:gridCol>
                <a:gridCol w="6075947">
                  <a:extLst>
                    <a:ext uri="{9D8B030D-6E8A-4147-A177-3AD203B41FA5}">
                      <a16:colId xmlns:a16="http://schemas.microsoft.com/office/drawing/2014/main" val="20001"/>
                    </a:ext>
                  </a:extLst>
                </a:gridCol>
              </a:tblGrid>
              <a:tr h="609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kern="1200" baseline="300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a:t>Value</a:t>
                      </a:r>
                      <a:endParaRPr lang="en-US" sz="2800" b="1" kern="1200" baseline="30000" dirty="0">
                        <a:solidFill>
                          <a:schemeClr val="bg1"/>
                        </a:solidFill>
                        <a:latin typeface="Calibri" pitchFamily="34" charset="0"/>
                        <a:ea typeface="+mn-ea"/>
                        <a:cs typeface="Calibri" pitchFamily="34" charset="0"/>
                      </a:endParaRPr>
                    </a:p>
                  </a:txBody>
                  <a:tcPr marT="0" marB="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800" kern="1200" baseline="300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800" kern="1200" baseline="30000" dirty="0"/>
                        <a:t>Description</a:t>
                      </a:r>
                      <a:endParaRPr lang="en-US" sz="3600" b="1" kern="1200" baseline="30000" dirty="0">
                        <a:solidFill>
                          <a:schemeClr val="bg1"/>
                        </a:solidFill>
                        <a:latin typeface="Calibri" pitchFamily="34" charset="0"/>
                        <a:ea typeface="+mn-ea"/>
                        <a:cs typeface="Calibri" pitchFamily="34" charset="0"/>
                      </a:endParaRPr>
                    </a:p>
                  </a:txBody>
                  <a:tcPr marT="0" marB="0"/>
                </a:tc>
                <a:extLst>
                  <a:ext uri="{0D108BD9-81ED-4DB2-BD59-A6C34878D82A}">
                    <a16:rowId xmlns:a16="http://schemas.microsoft.com/office/drawing/2014/main" val="10000"/>
                  </a:ext>
                </a:extLst>
              </a:tr>
              <a:tr h="4608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normal</a:t>
                      </a:r>
                    </a:p>
                  </a:txBody>
                  <a:tcPr marT="0" marB="0"/>
                </a:tc>
                <a:tc>
                  <a:txBody>
                    <a:bodyPr/>
                    <a:lstStyle/>
                    <a:p>
                      <a:r>
                        <a:rPr lang="en-US" dirty="0"/>
                        <a:t>A normal line height. This is default.</a:t>
                      </a:r>
                    </a:p>
                  </a:txBody>
                  <a:tcPr marT="0" marB="0"/>
                </a:tc>
                <a:extLst>
                  <a:ext uri="{0D108BD9-81ED-4DB2-BD59-A6C34878D82A}">
                    <a16:rowId xmlns:a16="http://schemas.microsoft.com/office/drawing/2014/main" val="10001"/>
                  </a:ext>
                </a:extLst>
              </a:tr>
              <a:tr h="7613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number</a:t>
                      </a:r>
                    </a:p>
                  </a:txBody>
                  <a:tcPr marT="0" marB="0"/>
                </a:tc>
                <a:tc>
                  <a:txBody>
                    <a:bodyPr/>
                    <a:lstStyle/>
                    <a:p>
                      <a:r>
                        <a:rPr lang="en-US" dirty="0"/>
                        <a:t>A number that will be multiplied with the current font size to set the line height.</a:t>
                      </a:r>
                    </a:p>
                  </a:txBody>
                  <a:tcPr marT="0" marB="0"/>
                </a:tc>
                <a:extLst>
                  <a:ext uri="{0D108BD9-81ED-4DB2-BD59-A6C34878D82A}">
                    <a16:rowId xmlns:a16="http://schemas.microsoft.com/office/drawing/2014/main" val="10002"/>
                  </a:ext>
                </a:extLst>
              </a:tr>
              <a:tr h="4867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length</a:t>
                      </a:r>
                    </a:p>
                  </a:txBody>
                  <a:tcPr marT="0" marB="0"/>
                </a:tc>
                <a:tc>
                  <a:txBody>
                    <a:bodyPr/>
                    <a:lstStyle/>
                    <a:p>
                      <a:r>
                        <a:rPr lang="en-US" dirty="0"/>
                        <a:t>A fixed line height in </a:t>
                      </a:r>
                      <a:r>
                        <a:rPr lang="en-US" dirty="0" err="1"/>
                        <a:t>px</a:t>
                      </a:r>
                      <a:r>
                        <a:rPr lang="en-US" dirty="0"/>
                        <a:t>, pt, cm, and so on.</a:t>
                      </a:r>
                    </a:p>
                  </a:txBody>
                  <a:tcPr marT="0" marB="0"/>
                </a:tc>
                <a:extLst>
                  <a:ext uri="{0D108BD9-81ED-4DB2-BD59-A6C34878D82A}">
                    <a16:rowId xmlns:a16="http://schemas.microsoft.com/office/drawing/2014/main" val="10003"/>
                  </a:ext>
                </a:extLst>
              </a:tr>
              <a:tr h="48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p>
                  </a:txBody>
                  <a:tcPr marT="0" marB="0"/>
                </a:tc>
                <a:tc>
                  <a:txBody>
                    <a:bodyPr/>
                    <a:lstStyle/>
                    <a:p>
                      <a:r>
                        <a:rPr lang="en-US" dirty="0"/>
                        <a:t>A line height in percent of the current font size.</a:t>
                      </a:r>
                    </a:p>
                  </a:txBody>
                  <a:tcPr marT="0" marB="0"/>
                </a:tc>
                <a:extLst>
                  <a:ext uri="{0D108BD9-81ED-4DB2-BD59-A6C34878D82A}">
                    <a16:rowId xmlns:a16="http://schemas.microsoft.com/office/drawing/2014/main" val="10004"/>
                  </a:ext>
                </a:extLst>
              </a:tr>
              <a:tr h="7318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inherit</a:t>
                      </a:r>
                    </a:p>
                  </a:txBody>
                  <a:tcPr marT="0" marB="0"/>
                </a:tc>
                <a:tc>
                  <a:txBody>
                    <a:bodyPr/>
                    <a:lstStyle/>
                    <a:p>
                      <a:r>
                        <a:rPr lang="en-US" dirty="0"/>
                        <a:t>Specifies that the value of the line-height property should be inherited from the parent element.</a:t>
                      </a:r>
                    </a:p>
                  </a:txBody>
                  <a:tcPr marT="0" marB="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23</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Summary</a:t>
            </a:r>
          </a:p>
        </p:txBody>
      </p:sp>
      <p:sp>
        <p:nvSpPr>
          <p:cNvPr id="6" name="Rectangle 5"/>
          <p:cNvSpPr/>
          <p:nvPr/>
        </p:nvSpPr>
        <p:spPr>
          <a:xfrm>
            <a:off x="-11373" y="1219200"/>
            <a:ext cx="8991600" cy="3908762"/>
          </a:xfrm>
          <a:prstGeom prst="rect">
            <a:avLst/>
          </a:prstGeom>
        </p:spPr>
        <p:txBody>
          <a:bodyPr wrap="square">
            <a:spAutoFit/>
          </a:bodyPr>
          <a:lstStyle/>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The text styles specify and control the appearance of the text in a Web page.</a:t>
            </a:r>
          </a:p>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Indenting is the process of offsetting text from its normal position, either to the left or to the right.</a:t>
            </a:r>
          </a:p>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Border property specifies the style, color, and width of the border.</a:t>
            </a:r>
          </a:p>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The border-color property accepts different color values that determine the different shades of color to be applied to the borders.</a:t>
            </a:r>
          </a:p>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Text-align property is used for horizontal alignment of text in an element.</a:t>
            </a:r>
          </a:p>
          <a:p>
            <a:pPr lvl="1" indent="-274320">
              <a:lnSpc>
                <a:spcPct val="100000"/>
              </a:lnSpc>
              <a:spcBef>
                <a:spcPts val="12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Line-height property is used for vertical alignment of text in an element.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strips(downRight)">
                                      <p:cBhvr>
                                        <p:cTn id="7" dur="500"/>
                                        <p:tgtEl>
                                          <p:spTgt spid="6">
                                            <p:txEl>
                                              <p:pRg st="0" end="0"/>
                                            </p:txEl>
                                          </p:spTgt>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strips(downRight)">
                                      <p:cBhvr>
                                        <p:cTn id="11" dur="500"/>
                                        <p:tgtEl>
                                          <p:spTgt spid="6">
                                            <p:txEl>
                                              <p:pRg st="1" end="1"/>
                                            </p:txEl>
                                          </p:spTgt>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strips(downRight)">
                                      <p:cBhvr>
                                        <p:cTn id="15" dur="500"/>
                                        <p:tgtEl>
                                          <p:spTgt spid="6">
                                            <p:txEl>
                                              <p:pRg st="2" end="2"/>
                                            </p:txEl>
                                          </p:spTgt>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strips(downRight)">
                                      <p:cBhvr>
                                        <p:cTn id="19" dur="500"/>
                                        <p:tgtEl>
                                          <p:spTgt spid="6">
                                            <p:txEl>
                                              <p:pRg st="3" end="3"/>
                                            </p:txEl>
                                          </p:spTgt>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strips(downRight)">
                                      <p:cBhvr>
                                        <p:cTn id="23" dur="500"/>
                                        <p:tgtEl>
                                          <p:spTgt spid="6">
                                            <p:txEl>
                                              <p:pRg st="4" end="4"/>
                                            </p:txEl>
                                          </p:spTgt>
                                        </p:tgtEl>
                                      </p:cBhvr>
                                    </p:animEffect>
                                  </p:childTnLst>
                                </p:cTn>
                              </p:par>
                            </p:childTnLst>
                          </p:cTn>
                        </p:par>
                        <p:par>
                          <p:cTn id="24" fill="hold">
                            <p:stCondLst>
                              <p:cond delay="2500"/>
                            </p:stCondLst>
                            <p:childTnLst>
                              <p:par>
                                <p:cTn id="25" presetID="18" presetClass="entr" presetSubtype="6" fill="hold"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strips(downRight)">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3</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Text and </a:t>
            </a:r>
            <a:r>
              <a:rPr lang="en-US"/>
              <a:t>Font Style</a:t>
            </a:r>
            <a:endParaRPr lang="en-US" dirty="0"/>
          </a:p>
        </p:txBody>
      </p:sp>
      <p:sp>
        <p:nvSpPr>
          <p:cNvPr id="5" name="Rectangle 4"/>
          <p:cNvSpPr/>
          <p:nvPr/>
        </p:nvSpPr>
        <p:spPr>
          <a:xfrm>
            <a:off x="76200" y="907123"/>
            <a:ext cx="8991600" cy="1222687"/>
          </a:xfrm>
          <a:prstGeom prst="rect">
            <a:avLst/>
          </a:prstGeom>
        </p:spPr>
        <p:txBody>
          <a:bodyPr wrap="square" anchor="ctr" anchorCtr="0">
            <a:noAutofit/>
          </a:bodyPr>
          <a:lstStyle/>
          <a:p>
            <a:pPr marL="342900" indent="-342900">
              <a:lnSpc>
                <a:spcPct val="100000"/>
              </a:lnSpc>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The text properties specify and control the appearance of the text in a Web page. </a:t>
            </a:r>
          </a:p>
          <a:p>
            <a:pPr marL="342900" indent="-342900">
              <a:lnSpc>
                <a:spcPct val="100000"/>
              </a:lnSpc>
              <a:spcBef>
                <a:spcPts val="600"/>
              </a:spcBef>
              <a:buFont typeface="Arial" panose="020B0604020202020204" pitchFamily="34" charset="0"/>
              <a:buChar char="•"/>
            </a:pPr>
            <a:r>
              <a:rPr lang="en-US" sz="2000" dirty="0">
                <a:latin typeface="Calibri" panose="020F0502020204030204" pitchFamily="34" charset="0"/>
                <a:cs typeface="Calibri" panose="020F0502020204030204" pitchFamily="34" charset="0"/>
              </a:rPr>
              <a:t>User can change the color of a text, increase or decrease the space between characters, align a text, and so on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50163111"/>
              </p:ext>
            </p:extLst>
          </p:nvPr>
        </p:nvGraphicFramePr>
        <p:xfrm>
          <a:off x="3657599" y="2585369"/>
          <a:ext cx="2057401" cy="2840146"/>
        </p:xfrm>
        <a:graphic>
          <a:graphicData uri="http://schemas.openxmlformats.org/drawingml/2006/table">
            <a:tbl>
              <a:tblPr firstRow="1" bandRow="1">
                <a:tableStyleId>{BC89EF96-8CEA-46FF-86C4-4CE0E7609802}</a:tableStyleId>
              </a:tblPr>
              <a:tblGrid>
                <a:gridCol w="2057401">
                  <a:extLst>
                    <a:ext uri="{9D8B030D-6E8A-4147-A177-3AD203B41FA5}">
                      <a16:colId xmlns:a16="http://schemas.microsoft.com/office/drawing/2014/main" val="20000"/>
                    </a:ext>
                  </a:extLst>
                </a:gridCol>
              </a:tblGrid>
              <a:tr h="4431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color</a:t>
                      </a:r>
                    </a:p>
                  </a:txBody>
                  <a:tcPr marT="0" marB="0"/>
                </a:tc>
                <a:extLst>
                  <a:ext uri="{0D108BD9-81ED-4DB2-BD59-A6C34878D82A}">
                    <a16:rowId xmlns:a16="http://schemas.microsoft.com/office/drawing/2014/main" val="10000"/>
                  </a:ext>
                </a:extLst>
              </a:tr>
              <a:tr h="4634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text-align</a:t>
                      </a:r>
                    </a:p>
                  </a:txBody>
                  <a:tcPr marT="0" marB="0"/>
                </a:tc>
                <a:extLst>
                  <a:ext uri="{0D108BD9-81ED-4DB2-BD59-A6C34878D82A}">
                    <a16:rowId xmlns:a16="http://schemas.microsoft.com/office/drawing/2014/main" val="10001"/>
                  </a:ext>
                </a:extLst>
              </a:tr>
              <a:tr h="4431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text-decoration</a:t>
                      </a:r>
                    </a:p>
                  </a:txBody>
                  <a:tcPr marT="0" marB="0"/>
                </a:tc>
                <a:extLst>
                  <a:ext uri="{0D108BD9-81ED-4DB2-BD59-A6C34878D82A}">
                    <a16:rowId xmlns:a16="http://schemas.microsoft.com/office/drawing/2014/main" val="10002"/>
                  </a:ext>
                </a:extLst>
              </a:tr>
              <a:tr h="4431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text-indent</a:t>
                      </a:r>
                    </a:p>
                  </a:txBody>
                  <a:tcPr marT="0" marB="0"/>
                </a:tc>
                <a:extLst>
                  <a:ext uri="{0D108BD9-81ED-4DB2-BD59-A6C34878D82A}">
                    <a16:rowId xmlns:a16="http://schemas.microsoft.com/office/drawing/2014/main" val="10003"/>
                  </a:ext>
                </a:extLst>
              </a:tr>
              <a:tr h="4931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text-transform</a:t>
                      </a:r>
                    </a:p>
                  </a:txBody>
                  <a:tcPr marT="0" marB="0"/>
                </a:tc>
                <a:extLst>
                  <a:ext uri="{0D108BD9-81ED-4DB2-BD59-A6C34878D82A}">
                    <a16:rowId xmlns:a16="http://schemas.microsoft.com/office/drawing/2014/main" val="10004"/>
                  </a:ext>
                </a:extLst>
              </a:tr>
              <a:tr h="5539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Calibri" panose="020F0502020204030204" pitchFamily="34" charset="0"/>
                          <a:cs typeface="Calibri" panose="020F0502020204030204" pitchFamily="34" charset="0"/>
                        </a:rPr>
                        <a:t>word-spacing</a:t>
                      </a:r>
                    </a:p>
                  </a:txBody>
                  <a:tcPr marT="0" marB="0"/>
                </a:tc>
                <a:extLst>
                  <a:ext uri="{0D108BD9-81ED-4DB2-BD59-A6C34878D82A}">
                    <a16:rowId xmlns:a16="http://schemas.microsoft.com/office/drawing/2014/main" val="1000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51320120"/>
              </p:ext>
            </p:extLst>
          </p:nvPr>
        </p:nvGraphicFramePr>
        <p:xfrm>
          <a:off x="1252317" y="2213208"/>
          <a:ext cx="1694272" cy="1935768"/>
        </p:xfrm>
        <a:graphic>
          <a:graphicData uri="http://schemas.openxmlformats.org/drawingml/2006/table">
            <a:tbl>
              <a:tblPr firstRow="1" bandRow="1">
                <a:tableStyleId>{5DA37D80-6434-44D0-A028-1B22A696006F}</a:tableStyleId>
              </a:tblPr>
              <a:tblGrid>
                <a:gridCol w="1694272">
                  <a:extLst>
                    <a:ext uri="{9D8B030D-6E8A-4147-A177-3AD203B41FA5}">
                      <a16:colId xmlns:a16="http://schemas.microsoft.com/office/drawing/2014/main" val="20000"/>
                    </a:ext>
                  </a:extLst>
                </a:gridCol>
              </a:tblGrid>
              <a:tr h="4784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Calibri" panose="020F0502020204030204" pitchFamily="34" charset="0"/>
                          <a:cs typeface="Calibri" panose="020F0502020204030204" pitchFamily="34" charset="0"/>
                        </a:rPr>
                        <a:t>font-family</a:t>
                      </a:r>
                    </a:p>
                  </a:txBody>
                  <a:tcPr marT="0" marB="0"/>
                </a:tc>
                <a:extLst>
                  <a:ext uri="{0D108BD9-81ED-4DB2-BD59-A6C34878D82A}">
                    <a16:rowId xmlns:a16="http://schemas.microsoft.com/office/drawing/2014/main" val="10000"/>
                  </a:ext>
                </a:extLst>
              </a:tr>
              <a:tr h="5003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Calibri" panose="020F0502020204030204" pitchFamily="34" charset="0"/>
                          <a:cs typeface="Calibri" panose="020F0502020204030204" pitchFamily="34" charset="0"/>
                        </a:rPr>
                        <a:t>font-size</a:t>
                      </a:r>
                    </a:p>
                  </a:txBody>
                  <a:tcPr marT="0" marB="0"/>
                </a:tc>
                <a:extLst>
                  <a:ext uri="{0D108BD9-81ED-4DB2-BD59-A6C34878D82A}">
                    <a16:rowId xmlns:a16="http://schemas.microsoft.com/office/drawing/2014/main" val="10001"/>
                  </a:ext>
                </a:extLst>
              </a:tr>
              <a:tr h="4784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Calibri" panose="020F0502020204030204" pitchFamily="34" charset="0"/>
                          <a:cs typeface="Calibri" panose="020F0502020204030204" pitchFamily="34" charset="0"/>
                        </a:rPr>
                        <a:t>font-style</a:t>
                      </a:r>
                    </a:p>
                  </a:txBody>
                  <a:tcPr marT="0" marB="0"/>
                </a:tc>
                <a:extLst>
                  <a:ext uri="{0D108BD9-81ED-4DB2-BD59-A6C34878D82A}">
                    <a16:rowId xmlns:a16="http://schemas.microsoft.com/office/drawing/2014/main" val="10002"/>
                  </a:ext>
                </a:extLst>
              </a:tr>
              <a:tr h="4784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Calibri" panose="020F0502020204030204" pitchFamily="34" charset="0"/>
                          <a:cs typeface="Calibri" panose="020F0502020204030204" pitchFamily="34" charset="0"/>
                        </a:rPr>
                        <a:t>font-variant</a:t>
                      </a:r>
                    </a:p>
                  </a:txBody>
                  <a:tcPr marT="0" marB="0"/>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27754275"/>
              </p:ext>
            </p:extLst>
          </p:nvPr>
        </p:nvGraphicFramePr>
        <p:xfrm>
          <a:off x="6781800" y="1910698"/>
          <a:ext cx="1687010" cy="1952452"/>
        </p:xfrm>
        <a:graphic>
          <a:graphicData uri="http://schemas.openxmlformats.org/drawingml/2006/table">
            <a:tbl>
              <a:tblPr firstRow="1" bandRow="1">
                <a:effectLst>
                  <a:innerShdw blurRad="63500" dist="50800" dir="8100000">
                    <a:prstClr val="black">
                      <a:alpha val="50000"/>
                    </a:prstClr>
                  </a:innerShdw>
                </a:effectLst>
                <a:tableStyleId>{5C22544A-7EE6-4342-B048-85BDC9FD1C3A}</a:tableStyleId>
              </a:tblPr>
              <a:tblGrid>
                <a:gridCol w="1687010">
                  <a:extLst>
                    <a:ext uri="{9D8B030D-6E8A-4147-A177-3AD203B41FA5}">
                      <a16:colId xmlns:a16="http://schemas.microsoft.com/office/drawing/2014/main" val="20000"/>
                    </a:ext>
                  </a:extLst>
                </a:gridCol>
              </a:tblGrid>
              <a:tr h="4680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left</a:t>
                      </a:r>
                    </a:p>
                  </a:txBody>
                  <a:tcPr marT="0" marB="0">
                    <a:solidFill>
                      <a:schemeClr val="accent3">
                        <a:lumMod val="40000"/>
                        <a:lumOff val="60000"/>
                      </a:schemeClr>
                    </a:solidFill>
                  </a:tcPr>
                </a:tc>
                <a:extLst>
                  <a:ext uri="{0D108BD9-81ED-4DB2-BD59-A6C34878D82A}">
                    <a16:rowId xmlns:a16="http://schemas.microsoft.com/office/drawing/2014/main" val="10000"/>
                  </a:ext>
                </a:extLst>
              </a:tr>
              <a:tr h="4894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right</a:t>
                      </a:r>
                    </a:p>
                  </a:txBody>
                  <a:tcPr marT="0" marB="0">
                    <a:solidFill>
                      <a:schemeClr val="accent2">
                        <a:lumMod val="20000"/>
                        <a:lumOff val="80000"/>
                      </a:schemeClr>
                    </a:solidFill>
                  </a:tcPr>
                </a:tc>
                <a:extLst>
                  <a:ext uri="{0D108BD9-81ED-4DB2-BD59-A6C34878D82A}">
                    <a16:rowId xmlns:a16="http://schemas.microsoft.com/office/drawing/2014/main" val="10001"/>
                  </a:ext>
                </a:extLst>
              </a:tr>
              <a:tr h="4680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center</a:t>
                      </a:r>
                    </a:p>
                  </a:txBody>
                  <a:tcPr marT="0" marB="0">
                    <a:solidFill>
                      <a:schemeClr val="accent3">
                        <a:lumMod val="40000"/>
                        <a:lumOff val="60000"/>
                      </a:schemeClr>
                    </a:solidFill>
                  </a:tcPr>
                </a:tc>
                <a:extLst>
                  <a:ext uri="{0D108BD9-81ED-4DB2-BD59-A6C34878D82A}">
                    <a16:rowId xmlns:a16="http://schemas.microsoft.com/office/drawing/2014/main" val="10002"/>
                  </a:ext>
                </a:extLst>
              </a:tr>
              <a:tr h="4680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justify</a:t>
                      </a:r>
                    </a:p>
                  </a:txBody>
                  <a:tcPr marT="0" marB="0">
                    <a:solidFill>
                      <a:schemeClr val="accent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645345685"/>
              </p:ext>
            </p:extLst>
          </p:nvPr>
        </p:nvGraphicFramePr>
        <p:xfrm>
          <a:off x="7315200" y="4038600"/>
          <a:ext cx="1676400" cy="2438400"/>
        </p:xfrm>
        <a:graphic>
          <a:graphicData uri="http://schemas.openxmlformats.org/drawingml/2006/table">
            <a:tbl>
              <a:tblPr bandRow="1">
                <a:effectLst>
                  <a:innerShdw blurRad="63500" dist="50800" dir="8100000">
                    <a:prstClr val="black">
                      <a:alpha val="50000"/>
                    </a:prstClr>
                  </a:innerShdw>
                </a:effectLst>
                <a:tableStyleId>{5C22544A-7EE6-4342-B048-85BDC9FD1C3A}</a:tableStyleId>
              </a:tblPr>
              <a:tblGrid>
                <a:gridCol w="1676400">
                  <a:extLst>
                    <a:ext uri="{9D8B030D-6E8A-4147-A177-3AD203B41FA5}">
                      <a16:colId xmlns:a16="http://schemas.microsoft.com/office/drawing/2014/main" val="20000"/>
                    </a:ext>
                  </a:extLst>
                </a:gridCol>
              </a:tblGrid>
              <a:tr h="30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none</a:t>
                      </a:r>
                    </a:p>
                  </a:txBody>
                  <a:tcPr marT="0" marB="0">
                    <a:solidFill>
                      <a:schemeClr val="accent3">
                        <a:lumMod val="40000"/>
                        <a:lumOff val="60000"/>
                      </a:schemeClr>
                    </a:solidFill>
                  </a:tcPr>
                </a:tc>
                <a:extLst>
                  <a:ext uri="{0D108BD9-81ED-4DB2-BD59-A6C34878D82A}">
                    <a16:rowId xmlns:a16="http://schemas.microsoft.com/office/drawing/2014/main" val="10000"/>
                  </a:ext>
                </a:extLst>
              </a:tr>
              <a:tr h="391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underline</a:t>
                      </a:r>
                    </a:p>
                  </a:txBody>
                  <a:tcPr marT="0" marB="0">
                    <a:solidFill>
                      <a:schemeClr val="accent2">
                        <a:lumMod val="20000"/>
                        <a:lumOff val="80000"/>
                      </a:schemeClr>
                    </a:solidFill>
                  </a:tcPr>
                </a:tc>
                <a:extLst>
                  <a:ext uri="{0D108BD9-81ED-4DB2-BD59-A6C34878D82A}">
                    <a16:rowId xmlns:a16="http://schemas.microsoft.com/office/drawing/2014/main" val="10001"/>
                  </a:ext>
                </a:extLst>
              </a:tr>
              <a:tr h="2844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err="1">
                          <a:solidFill>
                            <a:schemeClr val="dk1"/>
                          </a:solidFill>
                          <a:latin typeface="Courier New" pitchFamily="49" charset="0"/>
                          <a:ea typeface="+mn-ea"/>
                          <a:cs typeface="Courier New" pitchFamily="49" charset="0"/>
                        </a:rPr>
                        <a:t>overline</a:t>
                      </a:r>
                      <a:endParaRPr lang="en-US" sz="2400" b="0" kern="1200" baseline="30000" dirty="0">
                        <a:solidFill>
                          <a:schemeClr val="dk1"/>
                        </a:solidFill>
                        <a:latin typeface="Courier New" pitchFamily="49" charset="0"/>
                        <a:ea typeface="+mn-ea"/>
                        <a:cs typeface="Courier New" pitchFamily="49" charset="0"/>
                      </a:endParaRPr>
                    </a:p>
                  </a:txBody>
                  <a:tcPr marT="0" marB="0">
                    <a:solidFill>
                      <a:schemeClr val="accent3">
                        <a:lumMod val="40000"/>
                        <a:lumOff val="60000"/>
                      </a:schemeClr>
                    </a:solidFill>
                  </a:tcPr>
                </a:tc>
                <a:extLst>
                  <a:ext uri="{0D108BD9-81ED-4DB2-BD59-A6C34878D82A}">
                    <a16:rowId xmlns:a16="http://schemas.microsoft.com/office/drawing/2014/main" val="10002"/>
                  </a:ext>
                </a:extLst>
              </a:tr>
              <a:tr h="25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line-through</a:t>
                      </a:r>
                    </a:p>
                  </a:txBody>
                  <a:tcPr marT="0" marB="0">
                    <a:solidFill>
                      <a:schemeClr val="accent2">
                        <a:lumMod val="20000"/>
                        <a:lumOff val="80000"/>
                      </a:schemeClr>
                    </a:solidFill>
                  </a:tcPr>
                </a:tc>
                <a:extLst>
                  <a:ext uri="{0D108BD9-81ED-4DB2-BD59-A6C34878D82A}">
                    <a16:rowId xmlns:a16="http://schemas.microsoft.com/office/drawing/2014/main" val="10003"/>
                  </a:ext>
                </a:extLst>
              </a:tr>
              <a:tr h="4099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kern="1200" baseline="30000" dirty="0">
                        <a:solidFill>
                          <a:schemeClr val="dk1"/>
                        </a:solidFill>
                        <a:latin typeface="Courier New" pitchFamily="49" charset="0"/>
                        <a:ea typeface="+mn-ea"/>
                        <a:cs typeface="Courier New"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kern="1200" baseline="30000" dirty="0">
                          <a:solidFill>
                            <a:schemeClr val="dk1"/>
                          </a:solidFill>
                          <a:latin typeface="Courier New" pitchFamily="49" charset="0"/>
                          <a:ea typeface="+mn-ea"/>
                          <a:cs typeface="Courier New" pitchFamily="49" charset="0"/>
                        </a:rPr>
                        <a:t>blink</a:t>
                      </a:r>
                    </a:p>
                  </a:txBody>
                  <a:tcPr marT="0" marB="0">
                    <a:solidFill>
                      <a:schemeClr val="accent3">
                        <a:lumMod val="40000"/>
                        <a:lumOff val="60000"/>
                      </a:schemeClr>
                    </a:solidFill>
                  </a:tcPr>
                </a:tc>
                <a:extLst>
                  <a:ext uri="{0D108BD9-81ED-4DB2-BD59-A6C34878D82A}">
                    <a16:rowId xmlns:a16="http://schemas.microsoft.com/office/drawing/2014/main" val="10004"/>
                  </a:ext>
                </a:extLst>
              </a:tr>
            </a:tbl>
          </a:graphicData>
        </a:graphic>
      </p:graphicFrame>
      <p:cxnSp>
        <p:nvCxnSpPr>
          <p:cNvPr id="13" name="Elbow Connector 12"/>
          <p:cNvCxnSpPr/>
          <p:nvPr/>
        </p:nvCxnSpPr>
        <p:spPr>
          <a:xfrm>
            <a:off x="5715000" y="3714045"/>
            <a:ext cx="1605318" cy="1601548"/>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endCxn id="9" idx="1"/>
          </p:cNvCxnSpPr>
          <p:nvPr/>
        </p:nvCxnSpPr>
        <p:spPr>
          <a:xfrm flipV="1">
            <a:off x="5715000" y="2886924"/>
            <a:ext cx="1066800" cy="37156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5"/>
          <p:cNvPicPr>
            <a:picLocks noChangeAspect="1"/>
          </p:cNvPicPr>
          <p:nvPr/>
        </p:nvPicPr>
        <p:blipFill>
          <a:blip r:embed="rId2"/>
          <a:stretch>
            <a:fillRect/>
          </a:stretch>
        </p:blipFill>
        <p:spPr>
          <a:xfrm>
            <a:off x="1608586" y="4764396"/>
            <a:ext cx="1352550" cy="1876425"/>
          </a:xfrm>
          <a:prstGeom prst="rect">
            <a:avLst/>
          </a:prstGeom>
        </p:spPr>
      </p:pic>
      <p:cxnSp>
        <p:nvCxnSpPr>
          <p:cNvPr id="12" name="Straight Arrow Connector 11"/>
          <p:cNvCxnSpPr/>
          <p:nvPr/>
        </p:nvCxnSpPr>
        <p:spPr>
          <a:xfrm flipH="1">
            <a:off x="2962335" y="4953000"/>
            <a:ext cx="771465"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up)">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4</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Text </a:t>
            </a:r>
            <a:r>
              <a:rPr lang="en-US"/>
              <a:t>Styles 1-2</a:t>
            </a:r>
            <a:endParaRPr lang="en-US" dirty="0"/>
          </a:p>
        </p:txBody>
      </p:sp>
      <p:sp>
        <p:nvSpPr>
          <p:cNvPr id="5" name="Rectangle 4"/>
          <p:cNvSpPr/>
          <p:nvPr/>
        </p:nvSpPr>
        <p:spPr>
          <a:xfrm>
            <a:off x="228600" y="990600"/>
            <a:ext cx="8686800" cy="381000"/>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Following figure shows DIV element HTML code.</a:t>
            </a:r>
          </a:p>
        </p:txBody>
      </p:sp>
      <p:pic>
        <p:nvPicPr>
          <p:cNvPr id="6" name="Picture 5" descr="6.1.tif"/>
          <p:cNvPicPr>
            <a:picLocks noChangeAspect="1"/>
          </p:cNvPicPr>
          <p:nvPr/>
        </p:nvPicPr>
        <p:blipFill>
          <a:blip r:embed="rId2"/>
          <a:stretch>
            <a:fillRect/>
          </a:stretch>
        </p:blipFill>
        <p:spPr>
          <a:xfrm>
            <a:off x="152400" y="1447800"/>
            <a:ext cx="7086600" cy="3429000"/>
          </a:xfrm>
          <a:prstGeom prst="rect">
            <a:avLst/>
          </a:prstGeom>
        </p:spPr>
      </p:pic>
      <p:pic>
        <p:nvPicPr>
          <p:cNvPr id="7" name="Picture 6" descr="6.2.tif"/>
          <p:cNvPicPr>
            <a:picLocks noChangeAspect="1"/>
          </p:cNvPicPr>
          <p:nvPr/>
        </p:nvPicPr>
        <p:blipFill>
          <a:blip r:embed="rId3"/>
          <a:stretch>
            <a:fillRect/>
          </a:stretch>
        </p:blipFill>
        <p:spPr>
          <a:xfrm>
            <a:off x="5867400" y="3048000"/>
            <a:ext cx="3108846" cy="2057400"/>
          </a:xfrm>
          <a:prstGeom prst="rect">
            <a:avLst/>
          </a:prstGeom>
        </p:spPr>
      </p:pic>
      <p:pic>
        <p:nvPicPr>
          <p:cNvPr id="8" name="Picture 7" descr="6.3.tif"/>
          <p:cNvPicPr>
            <a:picLocks noChangeAspect="1"/>
          </p:cNvPicPr>
          <p:nvPr/>
        </p:nvPicPr>
        <p:blipFill>
          <a:blip r:embed="rId4"/>
          <a:stretch>
            <a:fillRect/>
          </a:stretch>
        </p:blipFill>
        <p:spPr>
          <a:xfrm>
            <a:off x="1295400" y="4648200"/>
            <a:ext cx="4114800" cy="1704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ou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ou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ou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5</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Text </a:t>
            </a:r>
            <a:r>
              <a:rPr lang="en-US"/>
              <a:t>Styles 2-2</a:t>
            </a:r>
            <a:endParaRPr lang="en-US" dirty="0"/>
          </a:p>
        </p:txBody>
      </p:sp>
      <p:sp>
        <p:nvSpPr>
          <p:cNvPr id="5" name="Rectangle 4"/>
          <p:cNvSpPr/>
          <p:nvPr/>
        </p:nvSpPr>
        <p:spPr>
          <a:xfrm>
            <a:off x="228600" y="810008"/>
            <a:ext cx="8839200" cy="588537"/>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Following table lists the values assigned to the text-decoration property.</a:t>
            </a:r>
          </a:p>
        </p:txBody>
      </p:sp>
      <p:pic>
        <p:nvPicPr>
          <p:cNvPr id="10" name="Picture 9" descr="6.4.tif"/>
          <p:cNvPicPr>
            <a:picLocks noChangeAspect="1"/>
          </p:cNvPicPr>
          <p:nvPr/>
        </p:nvPicPr>
        <p:blipFill>
          <a:blip r:embed="rId2"/>
          <a:stretch>
            <a:fillRect/>
          </a:stretch>
        </p:blipFill>
        <p:spPr>
          <a:xfrm>
            <a:off x="1219200" y="1371600"/>
            <a:ext cx="5757105" cy="3161957"/>
          </a:xfrm>
          <a:prstGeom prst="rect">
            <a:avLst/>
          </a:prstGeom>
        </p:spPr>
      </p:pic>
      <p:pic>
        <p:nvPicPr>
          <p:cNvPr id="11" name="Picture 10" descr="6.5.tif"/>
          <p:cNvPicPr>
            <a:picLocks noChangeAspect="1"/>
          </p:cNvPicPr>
          <p:nvPr/>
        </p:nvPicPr>
        <p:blipFill>
          <a:blip r:embed="rId3"/>
          <a:stretch>
            <a:fillRect/>
          </a:stretch>
        </p:blipFill>
        <p:spPr>
          <a:xfrm>
            <a:off x="629105" y="4198161"/>
            <a:ext cx="3485695" cy="2223635"/>
          </a:xfrm>
          <a:prstGeom prst="rect">
            <a:avLst/>
          </a:prstGeom>
        </p:spPr>
      </p:pic>
      <p:pic>
        <p:nvPicPr>
          <p:cNvPr id="12" name="Picture 11" descr="6.6.tif"/>
          <p:cNvPicPr>
            <a:picLocks noChangeAspect="1"/>
          </p:cNvPicPr>
          <p:nvPr/>
        </p:nvPicPr>
        <p:blipFill>
          <a:blip r:embed="rId4"/>
          <a:stretch>
            <a:fillRect/>
          </a:stretch>
        </p:blipFill>
        <p:spPr>
          <a:xfrm>
            <a:off x="4648200" y="3793347"/>
            <a:ext cx="4267200" cy="15930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ou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ou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6</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Inline Span</a:t>
            </a:r>
          </a:p>
        </p:txBody>
      </p:sp>
      <p:sp>
        <p:nvSpPr>
          <p:cNvPr id="7" name="TextBox 6"/>
          <p:cNvSpPr txBox="1"/>
          <p:nvPr/>
        </p:nvSpPr>
        <p:spPr>
          <a:xfrm>
            <a:off x="280988" y="1295400"/>
            <a:ext cx="8648700" cy="3508653"/>
          </a:xfrm>
          <a:prstGeom prst="rect">
            <a:avLst/>
          </a:prstGeom>
          <a:noFill/>
        </p:spPr>
        <p:txBody>
          <a:bodyPr wrap="square" rtlCol="0">
            <a:spAutoFit/>
          </a:bodyPr>
          <a:lstStyle/>
          <a:p>
            <a:pPr marL="342900" lvl="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The &lt;span&gt; tag groups inline-elements in a document</a:t>
            </a:r>
          </a:p>
          <a:p>
            <a:pPr marL="342900" lvl="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For example, if one word in a sentence need to be bold or color without using the &lt;b&gt; tag or &lt;font color=…&gt; tag</a:t>
            </a:r>
            <a:br>
              <a:rPr lang="en-US" sz="2400" dirty="0">
                <a:latin typeface="Calibri" panose="020F0502020204030204" pitchFamily="34" charset="0"/>
                <a:cs typeface="Calibri" panose="020F0502020204030204" pitchFamily="34" charset="0"/>
              </a:rPr>
            </a:br>
            <a:br>
              <a:rPr lang="en-US" sz="2400" dirty="0">
                <a:solidFill>
                  <a:srgbClr val="0036A2"/>
                </a:solidFill>
                <a:latin typeface="Calibri" panose="020F0502020204030204" pitchFamily="34" charset="0"/>
                <a:cs typeface="Calibri" panose="020F0502020204030204" pitchFamily="34" charset="0"/>
              </a:rPr>
            </a:br>
            <a:r>
              <a:rPr lang="en-US" sz="2400" dirty="0">
                <a:solidFill>
                  <a:srgbClr val="0036A2"/>
                </a:solidFill>
                <a:latin typeface="Calibri" panose="020F0502020204030204" pitchFamily="34" charset="0"/>
                <a:cs typeface="Calibri" panose="020F0502020204030204" pitchFamily="34" charset="0"/>
              </a:rPr>
              <a:t>&lt;p&gt;My mother has </a:t>
            </a:r>
            <a:r>
              <a:rPr lang="en-US" sz="2400" dirty="0">
                <a:solidFill>
                  <a:srgbClr val="FF0000"/>
                </a:solidFill>
                <a:latin typeface="Calibri" panose="020F0502020204030204" pitchFamily="34" charset="0"/>
                <a:cs typeface="Calibri" panose="020F0502020204030204" pitchFamily="34" charset="0"/>
              </a:rPr>
              <a:t>&lt;span style=‘color: blue; </a:t>
            </a:r>
            <a:r>
              <a:rPr lang="en-US" sz="2400" dirty="0" err="1">
                <a:solidFill>
                  <a:srgbClr val="FF0000"/>
                </a:solidFill>
                <a:latin typeface="Calibri" panose="020F0502020204030204" pitchFamily="34" charset="0"/>
                <a:cs typeface="Calibri" panose="020F0502020204030204" pitchFamily="34" charset="0"/>
              </a:rPr>
              <a:t>font-weight:bold</a:t>
            </a:r>
            <a:r>
              <a:rPr lang="en-US" sz="2400" dirty="0">
                <a:solidFill>
                  <a:srgbClr val="FF0000"/>
                </a:solidFill>
                <a:latin typeface="Calibri" panose="020F0502020204030204" pitchFamily="34" charset="0"/>
                <a:cs typeface="Calibri" panose="020F0502020204030204" pitchFamily="34" charset="0"/>
              </a:rPr>
              <a:t>’&gt; </a:t>
            </a:r>
            <a:r>
              <a:rPr lang="en-US" sz="2400" dirty="0">
                <a:solidFill>
                  <a:srgbClr val="0036A2"/>
                </a:solidFill>
                <a:latin typeface="Calibri" panose="020F0502020204030204" pitchFamily="34" charset="0"/>
                <a:cs typeface="Calibri" panose="020F0502020204030204" pitchFamily="34" charset="0"/>
              </a:rPr>
              <a:t>blue</a:t>
            </a:r>
            <a:r>
              <a:rPr lang="en-US" sz="2400" dirty="0">
                <a:solidFill>
                  <a:srgbClr val="FF0000"/>
                </a:solidFill>
                <a:latin typeface="Calibri" panose="020F0502020204030204" pitchFamily="34" charset="0"/>
                <a:cs typeface="Calibri" panose="020F0502020204030204" pitchFamily="34" charset="0"/>
              </a:rPr>
              <a:t>&lt;/span&gt; </a:t>
            </a:r>
            <a:r>
              <a:rPr lang="en-US" sz="2400" dirty="0">
                <a:solidFill>
                  <a:srgbClr val="0036A2"/>
                </a:solidFill>
                <a:latin typeface="Calibri" panose="020F0502020204030204" pitchFamily="34" charset="0"/>
                <a:cs typeface="Calibri" panose="020F0502020204030204" pitchFamily="34" charset="0"/>
              </a:rPr>
              <a:t>eyes. &lt;/p&gt;</a:t>
            </a:r>
          </a:p>
          <a:p>
            <a:pPr marL="342900" lvl="0" indent="-342900">
              <a:lnSpc>
                <a:spcPct val="100000"/>
              </a:lnSpc>
              <a:spcBef>
                <a:spcPts val="1800"/>
              </a:spcBef>
              <a:buFont typeface="Arial" panose="020B0604020202020204" pitchFamily="34" charset="0"/>
              <a:buChar char="•"/>
            </a:pPr>
            <a:r>
              <a:rPr lang="en-US" sz="2400" dirty="0">
                <a:latin typeface="Calibri" panose="020F0502020204030204" pitchFamily="34" charset="0"/>
                <a:cs typeface="Calibri" panose="020F0502020204030204" pitchFamily="34" charset="0"/>
              </a:rPr>
              <a:t>The &lt;span&gt; tag has different attributes; it supports JavaScript event attributes also</a:t>
            </a:r>
          </a:p>
        </p:txBody>
      </p:sp>
    </p:spTree>
    <p:extLst>
      <p:ext uri="{BB962C8B-B14F-4D97-AF65-F5344CB8AC3E}">
        <p14:creationId xmlns:p14="http://schemas.microsoft.com/office/powerpoint/2010/main" val="23751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7</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Indenting Paragraph 1-3</a:t>
            </a:r>
          </a:p>
        </p:txBody>
      </p:sp>
      <p:sp>
        <p:nvSpPr>
          <p:cNvPr id="5" name="Rectangle 4"/>
          <p:cNvSpPr/>
          <p:nvPr/>
        </p:nvSpPr>
        <p:spPr>
          <a:xfrm>
            <a:off x="123091" y="870256"/>
            <a:ext cx="8686800" cy="859074"/>
          </a:xfrm>
          <a:prstGeom prst="rect">
            <a:avLst/>
          </a:prstGeom>
        </p:spPr>
        <p:txBody>
          <a:bodyPr wrap="square" anchor="ctr" anchorCtr="0">
            <a:noAutofit/>
          </a:bodyPr>
          <a:lstStyle/>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Indenting is the process of setting off the text from its normal position, either to the left or to the right. </a:t>
            </a:r>
          </a:p>
          <a:p>
            <a:pPr lvl="1" indent="-274320">
              <a:lnSpc>
                <a:spcPct val="100000"/>
              </a:lnSpc>
              <a:spcBef>
                <a:spcPts val="60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In paragraph style, there are three types of indentation:</a:t>
            </a:r>
          </a:p>
        </p:txBody>
      </p:sp>
      <p:grpSp>
        <p:nvGrpSpPr>
          <p:cNvPr id="6" name="Group 5"/>
          <p:cNvGrpSpPr/>
          <p:nvPr/>
        </p:nvGrpSpPr>
        <p:grpSpPr>
          <a:xfrm>
            <a:off x="457200" y="1908759"/>
            <a:ext cx="8382000" cy="457200"/>
            <a:chOff x="0" y="924398"/>
            <a:chExt cx="8382000" cy="600405"/>
          </a:xfrm>
          <a:solidFill>
            <a:srgbClr val="C00000"/>
          </a:solidFill>
        </p:grpSpPr>
        <p:sp>
          <p:nvSpPr>
            <p:cNvPr id="7" name="Rounded Rectangle 6"/>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First line indent</a:t>
              </a:r>
              <a:endParaRPr lang="en-US" sz="2000" kern="1200" dirty="0">
                <a:solidFill>
                  <a:schemeClr val="bg1"/>
                </a:solidFill>
                <a:latin typeface="Calibri" pitchFamily="34" charset="0"/>
                <a:cs typeface="Calibri" pitchFamily="34" charset="0"/>
              </a:endParaRPr>
            </a:p>
          </p:txBody>
        </p:sp>
      </p:grpSp>
      <p:sp>
        <p:nvSpPr>
          <p:cNvPr id="10" name="TextBox 9"/>
          <p:cNvSpPr txBox="1"/>
          <p:nvPr/>
        </p:nvSpPr>
        <p:spPr>
          <a:xfrm>
            <a:off x="671160" y="2987988"/>
            <a:ext cx="2911033" cy="15542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15888">
              <a:lnSpc>
                <a:spcPct val="100000"/>
              </a:lnSpc>
              <a:spcBef>
                <a:spcPts val="600"/>
              </a:spcBef>
            </a:pPr>
            <a:br>
              <a:rPr lang="en-US" sz="2400" b="1" baseline="30000" dirty="0">
                <a:latin typeface="Cambria" panose="02040503050406030204" pitchFamily="18" charset="0"/>
              </a:rPr>
            </a:br>
            <a:r>
              <a:rPr lang="en-US" sz="2400" b="1" baseline="30000" dirty="0">
                <a:solidFill>
                  <a:srgbClr val="0036A2"/>
                </a:solidFill>
                <a:latin typeface="Cambria" panose="02040503050406030204" pitchFamily="18" charset="0"/>
              </a:rPr>
              <a:t>Inline Style</a:t>
            </a:r>
          </a:p>
          <a:p>
            <a:pPr marL="115888">
              <a:lnSpc>
                <a:spcPct val="100000"/>
              </a:lnSpc>
              <a:spcBef>
                <a:spcPts val="600"/>
              </a:spcBef>
            </a:pPr>
            <a:r>
              <a:rPr lang="en-US" sz="2400" baseline="30000" dirty="0">
                <a:latin typeface="Cambria" panose="02040503050406030204" pitchFamily="18" charset="0"/>
              </a:rPr>
              <a:t>&lt;p style=”text-indent: 50px”&gt;</a:t>
            </a:r>
          </a:p>
          <a:p>
            <a:pPr marL="115888">
              <a:lnSpc>
                <a:spcPct val="100000"/>
              </a:lnSpc>
              <a:spcBef>
                <a:spcPts val="600"/>
              </a:spcBef>
            </a:pPr>
            <a:r>
              <a:rPr lang="en-US" sz="2400" b="1" baseline="30000" dirty="0">
                <a:solidFill>
                  <a:srgbClr val="0036A2"/>
                </a:solidFill>
                <a:latin typeface="Cambria" panose="02040503050406030204" pitchFamily="18" charset="0"/>
              </a:rPr>
              <a:t>Internal CSS</a:t>
            </a:r>
          </a:p>
          <a:p>
            <a:pPr marL="115888">
              <a:lnSpc>
                <a:spcPct val="100000"/>
              </a:lnSpc>
              <a:spcBef>
                <a:spcPts val="600"/>
              </a:spcBef>
            </a:pPr>
            <a:r>
              <a:rPr lang="en-US" sz="2400" baseline="30000" dirty="0">
                <a:latin typeface="Cambria" panose="02040503050406030204" pitchFamily="18" charset="0"/>
              </a:rPr>
              <a:t>p {text-indent: 50px}</a:t>
            </a:r>
          </a:p>
        </p:txBody>
      </p:sp>
      <p:pic>
        <p:nvPicPr>
          <p:cNvPr id="11" name="Picture 10"/>
          <p:cNvPicPr>
            <a:picLocks noChangeAspect="1"/>
          </p:cNvPicPr>
          <p:nvPr/>
        </p:nvPicPr>
        <p:blipFill>
          <a:blip r:embed="rId2"/>
          <a:stretch>
            <a:fillRect/>
          </a:stretch>
        </p:blipFill>
        <p:spPr>
          <a:xfrm>
            <a:off x="3696603" y="2787075"/>
            <a:ext cx="4848799" cy="3044142"/>
          </a:xfrm>
          <a:prstGeom prst="rect">
            <a:avLst/>
          </a:prstGeom>
          <a:ln>
            <a:solidFill>
              <a:srgbClr val="0036A2"/>
            </a:solidFill>
          </a:ln>
        </p:spPr>
      </p:pic>
      <p:pic>
        <p:nvPicPr>
          <p:cNvPr id="12" name="Picture 11" descr="6.7.tif"/>
          <p:cNvPicPr>
            <a:picLocks noChangeAspect="1"/>
          </p:cNvPicPr>
          <p:nvPr/>
        </p:nvPicPr>
        <p:blipFill>
          <a:blip r:embed="rId3"/>
          <a:stretch>
            <a:fillRect/>
          </a:stretch>
        </p:blipFill>
        <p:spPr>
          <a:xfrm>
            <a:off x="685800" y="5028281"/>
            <a:ext cx="6340997" cy="1292716"/>
          </a:xfrm>
          <a:prstGeom prst="rect">
            <a:avLst/>
          </a:prstGeom>
          <a:ln>
            <a:solidFill>
              <a:srgbClr val="0036A2"/>
            </a:solidFill>
          </a:ln>
        </p:spPr>
      </p:pic>
      <p:sp>
        <p:nvSpPr>
          <p:cNvPr id="13" name="Rectangle 12"/>
          <p:cNvSpPr/>
          <p:nvPr/>
        </p:nvSpPr>
        <p:spPr>
          <a:xfrm>
            <a:off x="213167" y="2028682"/>
            <a:ext cx="8406114" cy="954134"/>
          </a:xfrm>
          <a:prstGeom prst="rect">
            <a:avLst/>
          </a:prstGeom>
        </p:spPr>
        <p:txBody>
          <a:bodyPr wrap="square" anchor="ctr" anchorCtr="0">
            <a:noAutofit/>
          </a:bodyPr>
          <a:lstStyle/>
          <a:p>
            <a:pPr lvl="1" indent="-274320">
              <a:lnSpc>
                <a:spcPts val="2100"/>
              </a:lnSpc>
              <a:spcBef>
                <a:spcPts val="0"/>
              </a:spcBef>
              <a:buClr>
                <a:srgbClr val="AC1418"/>
              </a:buClr>
              <a:buFont typeface="Wingdings" pitchFamily="2" charset="2"/>
              <a:buChar char=""/>
            </a:pPr>
            <a:r>
              <a:rPr lang="en-US" sz="2000" dirty="0">
                <a:solidFill>
                  <a:schemeClr val="dk1"/>
                </a:solidFill>
                <a:latin typeface="Calibri" pitchFamily="34" charset="0"/>
                <a:cs typeface="Calibri" pitchFamily="34" charset="0"/>
              </a:rPr>
              <a:t>The text–indent property is used to indent the first line of a paragraph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ntr" presetSubtype="0" fill="hold" grpId="0" nodeType="clickEffect">
                                  <p:stCondLst>
                                    <p:cond delay="0"/>
                                  </p:stCondLst>
                                  <p:iterate type="lt">
                                    <p:tmPct val="50000"/>
                                  </p:iterate>
                                  <p:childTnLst>
                                    <p:set>
                                      <p:cBhvr>
                                        <p:cTn id="21" dur="1" fill="hold">
                                          <p:stCondLst>
                                            <p:cond delay="0"/>
                                          </p:stCondLst>
                                        </p:cTn>
                                        <p:tgtEl>
                                          <p:spTgt spid="10"/>
                                        </p:tgtEl>
                                        <p:attrNameLst>
                                          <p:attrName>style.visibility</p:attrName>
                                        </p:attrNameLst>
                                      </p:cBhvr>
                                      <p:to>
                                        <p:strVal val="visible"/>
                                      </p:to>
                                    </p:set>
                                    <p:anim calcmode="discrete" valueType="clr">
                                      <p:cBhvr override="childStyle">
                                        <p:cTn id="22"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0"/>
                                        </p:tgtEl>
                                        <p:attrNameLst>
                                          <p:attrName>fillcolor</p:attrName>
                                        </p:attrNameLst>
                                      </p:cBhvr>
                                      <p:tavLst>
                                        <p:tav tm="0">
                                          <p:val>
                                            <p:clrVal>
                                              <a:schemeClr val="accent2"/>
                                            </p:clrVal>
                                          </p:val>
                                        </p:tav>
                                        <p:tav tm="50000">
                                          <p:val>
                                            <p:clrVal>
                                              <a:schemeClr val="hlink"/>
                                            </p:clrVal>
                                          </p:val>
                                        </p:tav>
                                      </p:tavLst>
                                    </p:anim>
                                    <p:set>
                                      <p:cBhvr>
                                        <p:cTn id="24" dur="80"/>
                                        <p:tgtEl>
                                          <p:spTgt spid="10"/>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ox(out)">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8</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Indenting Paragraph 2-3</a:t>
            </a:r>
          </a:p>
        </p:txBody>
      </p:sp>
      <p:grpSp>
        <p:nvGrpSpPr>
          <p:cNvPr id="7" name="Group 6"/>
          <p:cNvGrpSpPr/>
          <p:nvPr/>
        </p:nvGrpSpPr>
        <p:grpSpPr>
          <a:xfrm>
            <a:off x="381000" y="907750"/>
            <a:ext cx="8382000" cy="457200"/>
            <a:chOff x="0" y="924398"/>
            <a:chExt cx="8382000" cy="600405"/>
          </a:xfrm>
          <a:solidFill>
            <a:srgbClr val="C00000"/>
          </a:solidFill>
        </p:grpSpPr>
        <p:sp>
          <p:nvSpPr>
            <p:cNvPr id="8" name="Rounded Rectangle 7"/>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Padding</a:t>
              </a:r>
              <a:endParaRPr lang="en-US" sz="2000" kern="1200" dirty="0">
                <a:solidFill>
                  <a:schemeClr val="bg1"/>
                </a:solidFill>
                <a:latin typeface="Calibri" pitchFamily="34" charset="0"/>
                <a:cs typeface="Calibri" pitchFamily="34" charset="0"/>
              </a:endParaRPr>
            </a:p>
          </p:txBody>
        </p:sp>
      </p:grpSp>
      <p:sp>
        <p:nvSpPr>
          <p:cNvPr id="10" name="Rectangle 9"/>
          <p:cNvSpPr/>
          <p:nvPr/>
        </p:nvSpPr>
        <p:spPr>
          <a:xfrm>
            <a:off x="76200" y="1425481"/>
            <a:ext cx="8686800" cy="708119"/>
          </a:xfrm>
          <a:prstGeom prst="rect">
            <a:avLst/>
          </a:prstGeom>
        </p:spPr>
        <p:txBody>
          <a:bodyPr wrap="square" anchor="ctr" anchorCtr="0">
            <a:noAutofit/>
          </a:bodyPr>
          <a:lstStyle/>
          <a:p>
            <a:pPr lvl="1" indent="-274320">
              <a:lnSpc>
                <a:spcPct val="100000"/>
              </a:lnSpc>
              <a:spcBef>
                <a:spcPts val="0"/>
              </a:spcBef>
              <a:buClr>
                <a:srgbClr val="AC1418"/>
              </a:buClr>
              <a:buFont typeface="Wingdings" pitchFamily="2" charset="2"/>
              <a:buChar char=""/>
            </a:pPr>
            <a:r>
              <a:rPr lang="en-US" sz="2200" dirty="0">
                <a:latin typeface="Calibri" panose="020F0502020204030204" pitchFamily="34" charset="0"/>
                <a:cs typeface="Calibri" panose="020F0502020204030204" pitchFamily="34" charset="0"/>
              </a:rPr>
              <a:t>The padding property is used to add a specified amount of space between the border of an element and its contents. </a:t>
            </a:r>
          </a:p>
        </p:txBody>
      </p:sp>
      <p:sp>
        <p:nvSpPr>
          <p:cNvPr id="11" name="TextBox 10"/>
          <p:cNvSpPr txBox="1"/>
          <p:nvPr/>
        </p:nvSpPr>
        <p:spPr>
          <a:xfrm>
            <a:off x="515073" y="2440977"/>
            <a:ext cx="2837727" cy="15542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15888">
              <a:lnSpc>
                <a:spcPct val="100000"/>
              </a:lnSpc>
              <a:spcBef>
                <a:spcPts val="600"/>
              </a:spcBef>
            </a:pPr>
            <a:br>
              <a:rPr lang="en-US" sz="2400" b="1" baseline="30000" dirty="0">
                <a:solidFill>
                  <a:srgbClr val="0036A2"/>
                </a:solidFill>
              </a:rPr>
            </a:br>
            <a:r>
              <a:rPr lang="en-US" sz="2400" b="1" baseline="30000" dirty="0">
                <a:solidFill>
                  <a:srgbClr val="0036A2"/>
                </a:solidFill>
                <a:latin typeface="Cambria" panose="02040503050406030204" pitchFamily="18" charset="0"/>
              </a:rPr>
              <a:t>Inline style</a:t>
            </a:r>
          </a:p>
          <a:p>
            <a:pPr marL="115888">
              <a:lnSpc>
                <a:spcPct val="100000"/>
              </a:lnSpc>
              <a:spcBef>
                <a:spcPts val="600"/>
              </a:spcBef>
            </a:pPr>
            <a:r>
              <a:rPr lang="en-US" sz="2400" baseline="30000" dirty="0">
                <a:latin typeface="Cambria" panose="02040503050406030204" pitchFamily="18" charset="0"/>
              </a:rPr>
              <a:t>&lt;p style=”padding: 20px”&gt;</a:t>
            </a:r>
          </a:p>
          <a:p>
            <a:pPr marL="115888">
              <a:lnSpc>
                <a:spcPct val="100000"/>
              </a:lnSpc>
              <a:spcBef>
                <a:spcPts val="600"/>
              </a:spcBef>
            </a:pPr>
            <a:r>
              <a:rPr lang="en-US" sz="2400" b="1" baseline="30000" dirty="0">
                <a:solidFill>
                  <a:srgbClr val="0036A2"/>
                </a:solidFill>
                <a:latin typeface="Cambria" panose="02040503050406030204" pitchFamily="18" charset="0"/>
              </a:rPr>
              <a:t>Internal CSS</a:t>
            </a:r>
          </a:p>
          <a:p>
            <a:pPr marL="115888">
              <a:lnSpc>
                <a:spcPct val="100000"/>
              </a:lnSpc>
              <a:spcBef>
                <a:spcPts val="600"/>
              </a:spcBef>
            </a:pPr>
            <a:r>
              <a:rPr lang="en-US" sz="2400" baseline="30000" dirty="0">
                <a:latin typeface="Cambria" panose="02040503050406030204" pitchFamily="18" charset="0"/>
              </a:rPr>
              <a:t>p {padding: 20px}</a:t>
            </a:r>
          </a:p>
        </p:txBody>
      </p:sp>
      <p:sp>
        <p:nvSpPr>
          <p:cNvPr id="12" name="TextBox 11"/>
          <p:cNvSpPr txBox="1"/>
          <p:nvPr/>
        </p:nvSpPr>
        <p:spPr>
          <a:xfrm>
            <a:off x="3505200" y="2286000"/>
            <a:ext cx="5424488" cy="388824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00000"/>
              </a:lnSpc>
              <a:spcBef>
                <a:spcPts val="0"/>
              </a:spcBef>
            </a:pPr>
            <a:br>
              <a:rPr lang="en-US" sz="2000" baseline="30000" dirty="0">
                <a:latin typeface="Tahoma" panose="020B0604030504040204" pitchFamily="34" charset="0"/>
                <a:ea typeface="Tahoma" panose="020B0604030504040204" pitchFamily="34" charset="0"/>
                <a:cs typeface="Tahoma" panose="020B0604030504040204" pitchFamily="34" charset="0"/>
              </a:rPr>
            </a:br>
            <a:r>
              <a:rPr lang="en-US" sz="2000" baseline="30000" dirty="0">
                <a:latin typeface="Tahoma" panose="020B0604030504040204" pitchFamily="34" charset="0"/>
                <a:ea typeface="Tahoma" panose="020B0604030504040204" pitchFamily="34" charset="0"/>
                <a:cs typeface="Tahoma" panose="020B0604030504040204" pitchFamily="34" charset="0"/>
              </a:rPr>
              <a:t>&lt;!DOCTYPE HTML&gt;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&lt;html&gt;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&lt;head&gt; </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&lt;title&gt;Font Gallery&lt;/title&gt;</a:t>
            </a:r>
          </a:p>
          <a:p>
            <a:pPr>
              <a:lnSpc>
                <a:spcPct val="100000"/>
              </a:lnSpc>
              <a:spcBef>
                <a:spcPts val="0"/>
              </a:spcBef>
            </a:pPr>
            <a:r>
              <a:rPr lang="en-US" sz="2000" baseline="30000" dirty="0">
                <a:solidFill>
                  <a:srgbClr val="0036A2"/>
                </a:solidFill>
                <a:latin typeface="Tahoma" panose="020B0604030504040204" pitchFamily="34" charset="0"/>
                <a:ea typeface="Tahoma" panose="020B0604030504040204" pitchFamily="34" charset="0"/>
                <a:cs typeface="Tahoma" panose="020B0604030504040204" pitchFamily="34" charset="0"/>
              </a:rPr>
              <a:t>  </a:t>
            </a:r>
            <a:r>
              <a:rPr lang="en-US" sz="2000" dirty="0">
                <a:solidFill>
                  <a:srgbClr val="0036A2"/>
                </a:solidFill>
                <a:latin typeface="Tahoma" panose="020B0604030504040204" pitchFamily="34" charset="0"/>
                <a:ea typeface="Tahoma" panose="020B0604030504040204" pitchFamily="34" charset="0"/>
                <a:cs typeface="Tahoma" panose="020B0604030504040204" pitchFamily="34" charset="0"/>
              </a:rPr>
              <a:t>  </a:t>
            </a:r>
            <a:r>
              <a:rPr lang="en-US" sz="2000" baseline="30000" dirty="0">
                <a:solidFill>
                  <a:srgbClr val="0036A2"/>
                </a:solidFill>
                <a:latin typeface="Tahoma" panose="020B0604030504040204" pitchFamily="34" charset="0"/>
                <a:ea typeface="Tahoma" panose="020B0604030504040204" pitchFamily="34" charset="0"/>
                <a:cs typeface="Tahoma" panose="020B0604030504040204" pitchFamily="34" charset="0"/>
              </a:rPr>
              <a:t>&lt;style&gt;</a:t>
            </a:r>
          </a:p>
          <a:p>
            <a:pPr>
              <a:lnSpc>
                <a:spcPct val="100000"/>
              </a:lnSpc>
              <a:spcBef>
                <a:spcPts val="0"/>
              </a:spcBef>
            </a:pPr>
            <a:r>
              <a:rPr lang="en-US" sz="2000" baseline="30000" dirty="0">
                <a:solidFill>
                  <a:srgbClr val="0036A2"/>
                </a:solidFill>
                <a:latin typeface="Tahoma" panose="020B0604030504040204" pitchFamily="34" charset="0"/>
                <a:ea typeface="Tahoma" panose="020B0604030504040204" pitchFamily="34" charset="0"/>
                <a:cs typeface="Tahoma" panose="020B0604030504040204" pitchFamily="34" charset="0"/>
              </a:rPr>
              <a:t>           p {padding: 20px }</a:t>
            </a:r>
          </a:p>
          <a:p>
            <a:pPr>
              <a:lnSpc>
                <a:spcPct val="100000"/>
              </a:lnSpc>
              <a:spcBef>
                <a:spcPts val="0"/>
              </a:spcBef>
            </a:pPr>
            <a:r>
              <a:rPr lang="en-US" sz="2000" baseline="30000" dirty="0">
                <a:solidFill>
                  <a:srgbClr val="0036A2"/>
                </a:solidFill>
                <a:latin typeface="Tahoma" panose="020B0604030504040204" pitchFamily="34" charset="0"/>
                <a:ea typeface="Tahoma" panose="020B0604030504040204" pitchFamily="34" charset="0"/>
                <a:cs typeface="Tahoma" panose="020B0604030504040204" pitchFamily="34" charset="0"/>
              </a:rPr>
              <a:t>     &lt;/style&gt;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&lt;/head&gt;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&lt;body&gt;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&lt;p&gt;  The font styles properties allow you to specify the font for the text. They allow you  to change the different font attributes of the text such as font, size, and style of  the text. The browser must support the font specified by the font properties.  Otherwise, it will display the default font, which is dependent on the browser.</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&lt;/p&gt;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  &lt;/body&gt;</a:t>
            </a:r>
          </a:p>
          <a:p>
            <a:pPr>
              <a:lnSpc>
                <a:spcPct val="100000"/>
              </a:lnSpc>
              <a:spcBef>
                <a:spcPts val="0"/>
              </a:spcBef>
            </a:pPr>
            <a:r>
              <a:rPr lang="en-US" sz="2000" baseline="30000" dirty="0">
                <a:latin typeface="Tahoma" panose="020B0604030504040204" pitchFamily="34" charset="0"/>
                <a:ea typeface="Tahoma" panose="020B0604030504040204" pitchFamily="34" charset="0"/>
                <a:cs typeface="Tahoma" panose="020B0604030504040204" pitchFamily="34" charset="0"/>
              </a:rPr>
              <a:t>&lt;/html&gt; </a:t>
            </a:r>
          </a:p>
        </p:txBody>
      </p:sp>
      <p:pic>
        <p:nvPicPr>
          <p:cNvPr id="13" name="Picture 12" descr="6.8.tif"/>
          <p:cNvPicPr>
            <a:picLocks noChangeAspect="1"/>
          </p:cNvPicPr>
          <p:nvPr/>
        </p:nvPicPr>
        <p:blipFill>
          <a:blip r:embed="rId2"/>
          <a:stretch>
            <a:fillRect/>
          </a:stretch>
        </p:blipFill>
        <p:spPr>
          <a:xfrm>
            <a:off x="538223" y="4988426"/>
            <a:ext cx="5446790" cy="15557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11"/>
                                        </p:tgtEl>
                                        <p:attrNameLst>
                                          <p:attrName>style.visibility</p:attrName>
                                        </p:attrNameLst>
                                      </p:cBhvr>
                                      <p:to>
                                        <p:strVal val="visible"/>
                                      </p:to>
                                    </p:set>
                                    <p:anim calcmode="discrete" valueType="clr">
                                      <p:cBhvr override="childStyle">
                                        <p:cTn id="1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1"/>
                                        </p:tgtEl>
                                        <p:attrNameLst>
                                          <p:attrName>fillcolor</p:attrName>
                                        </p:attrNameLst>
                                      </p:cBhvr>
                                      <p:tavLst>
                                        <p:tav tm="0">
                                          <p:val>
                                            <p:clrVal>
                                              <a:schemeClr val="accent2"/>
                                            </p:clrVal>
                                          </p:val>
                                        </p:tav>
                                        <p:tav tm="50000">
                                          <p:val>
                                            <p:clrVal>
                                              <a:schemeClr val="hlink"/>
                                            </p:clrVal>
                                          </p:val>
                                        </p:tav>
                                      </p:tavLst>
                                    </p:anim>
                                    <p:set>
                                      <p:cBhvr>
                                        <p:cTn id="19" dur="80"/>
                                        <p:tgtEl>
                                          <p:spTgt spid="11"/>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32"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ox(ou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00955DD6-A7F2-49FA-B365-0779B3D93175}" type="slidenum">
              <a:rPr lang="en-US" smtClean="0"/>
              <a:pPr>
                <a:defRPr/>
              </a:pPr>
              <a:t>9</a:t>
            </a:fld>
            <a:endParaRPr lang="en-US"/>
          </a:p>
        </p:txBody>
      </p:sp>
      <p:sp>
        <p:nvSpPr>
          <p:cNvPr id="3" name="Footer Placeholder 2"/>
          <p:cNvSpPr>
            <a:spLocks noGrp="1"/>
          </p:cNvSpPr>
          <p:nvPr>
            <p:ph type="ftr" sz="quarter" idx="11"/>
          </p:nvPr>
        </p:nvSpPr>
        <p:spPr/>
        <p:txBody>
          <a:bodyPr/>
          <a:lstStyle/>
          <a:p>
            <a:pPr>
              <a:defRPr/>
            </a:pPr>
            <a:r>
              <a:rPr lang="en-US"/>
              <a:t>Formatting Using Style Sheets / Session 6 </a:t>
            </a:r>
            <a:endParaRPr lang="en-US" dirty="0"/>
          </a:p>
        </p:txBody>
      </p:sp>
      <p:sp>
        <p:nvSpPr>
          <p:cNvPr id="4" name="Title 3"/>
          <p:cNvSpPr>
            <a:spLocks noGrp="1"/>
          </p:cNvSpPr>
          <p:nvPr>
            <p:ph type="title"/>
          </p:nvPr>
        </p:nvSpPr>
        <p:spPr/>
        <p:txBody>
          <a:bodyPr/>
          <a:lstStyle/>
          <a:p>
            <a:r>
              <a:rPr lang="en-US" dirty="0"/>
              <a:t>Indenting Paragraph 3-3</a:t>
            </a:r>
          </a:p>
        </p:txBody>
      </p:sp>
      <p:grpSp>
        <p:nvGrpSpPr>
          <p:cNvPr id="7" name="Group 6"/>
          <p:cNvGrpSpPr/>
          <p:nvPr/>
        </p:nvGrpSpPr>
        <p:grpSpPr>
          <a:xfrm>
            <a:off x="406078" y="991366"/>
            <a:ext cx="8382000" cy="457200"/>
            <a:chOff x="0" y="924398"/>
            <a:chExt cx="8382000" cy="600405"/>
          </a:xfrm>
          <a:solidFill>
            <a:srgbClr val="C00000"/>
          </a:solidFill>
        </p:grpSpPr>
        <p:sp>
          <p:nvSpPr>
            <p:cNvPr id="8" name="Rounded Rectangle 7"/>
            <p:cNvSpPr/>
            <p:nvPr/>
          </p:nvSpPr>
          <p:spPr>
            <a:xfrm>
              <a:off x="0" y="924398"/>
              <a:ext cx="8382000" cy="600405"/>
            </a:xfrm>
            <a:prstGeom prst="roundRect">
              <a:avLst/>
            </a:prstGeom>
            <a:grp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9" name="Rounded Rectangle 4"/>
            <p:cNvSpPr/>
            <p:nvPr/>
          </p:nvSpPr>
          <p:spPr>
            <a:xfrm>
              <a:off x="29309" y="953707"/>
              <a:ext cx="8323382" cy="54178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buFont typeface="Wingdings" pitchFamily="2" charset="2"/>
                <a:buChar char="Ø"/>
              </a:pPr>
              <a:r>
                <a:rPr lang="en-US" sz="2000" dirty="0">
                  <a:solidFill>
                    <a:schemeClr val="bg1"/>
                  </a:solidFill>
                </a:rPr>
                <a:t> </a:t>
              </a:r>
              <a:r>
                <a:rPr lang="en-US" sz="2000" b="1" dirty="0">
                  <a:solidFill>
                    <a:schemeClr val="bg1"/>
                  </a:solidFill>
                  <a:latin typeface="Calibri" pitchFamily="34" charset="0"/>
                  <a:cs typeface="Calibri" pitchFamily="34" charset="0"/>
                </a:rPr>
                <a:t>Margin</a:t>
              </a:r>
              <a:endParaRPr lang="en-US" sz="2000" kern="1200" dirty="0">
                <a:solidFill>
                  <a:schemeClr val="bg1"/>
                </a:solidFill>
                <a:latin typeface="Calibri" pitchFamily="34" charset="0"/>
                <a:cs typeface="Calibri" pitchFamily="34" charset="0"/>
              </a:endParaRPr>
            </a:p>
          </p:txBody>
        </p:sp>
      </p:grpSp>
      <p:sp>
        <p:nvSpPr>
          <p:cNvPr id="10" name="Rectangle 9"/>
          <p:cNvSpPr/>
          <p:nvPr/>
        </p:nvSpPr>
        <p:spPr>
          <a:xfrm>
            <a:off x="101278" y="1376890"/>
            <a:ext cx="8686800" cy="914400"/>
          </a:xfrm>
          <a:prstGeom prst="rect">
            <a:avLst/>
          </a:prstGeom>
        </p:spPr>
        <p:txBody>
          <a:bodyPr wrap="square" anchor="ctr" anchorCtr="0">
            <a:noAutofit/>
          </a:bodyPr>
          <a:lstStyle/>
          <a:p>
            <a:pPr lvl="1" indent="-274320">
              <a:lnSpc>
                <a:spcPct val="100000"/>
              </a:lnSpc>
              <a:spcBef>
                <a:spcPts val="600"/>
              </a:spcBef>
              <a:buClr>
                <a:srgbClr val="AC1418"/>
              </a:buClr>
              <a:buFont typeface="Wingdings" pitchFamily="2" charset="2"/>
              <a:buChar char=""/>
            </a:pPr>
            <a:r>
              <a:rPr lang="en-US" sz="2400" dirty="0">
                <a:latin typeface="Calibri" panose="020F0502020204030204" pitchFamily="34" charset="0"/>
                <a:cs typeface="Calibri" panose="020F0502020204030204" pitchFamily="34" charset="0"/>
              </a:rPr>
              <a:t>The margin property is used to add a specified amount of white space around an element, on the outside of the element.</a:t>
            </a:r>
          </a:p>
        </p:txBody>
      </p:sp>
      <p:sp>
        <p:nvSpPr>
          <p:cNvPr id="11" name="TextBox 10"/>
          <p:cNvSpPr txBox="1"/>
          <p:nvPr/>
        </p:nvSpPr>
        <p:spPr>
          <a:xfrm>
            <a:off x="609600" y="2429835"/>
            <a:ext cx="2971800" cy="155427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15888">
              <a:lnSpc>
                <a:spcPct val="100000"/>
              </a:lnSpc>
              <a:spcBef>
                <a:spcPts val="600"/>
              </a:spcBef>
            </a:pPr>
            <a:br>
              <a:rPr lang="en-US" sz="2400" baseline="30000" dirty="0">
                <a:latin typeface="Cambria" panose="02040503050406030204" pitchFamily="18" charset="0"/>
              </a:rPr>
            </a:br>
            <a:r>
              <a:rPr lang="en-US" sz="2400" baseline="30000" dirty="0">
                <a:solidFill>
                  <a:srgbClr val="0036A2"/>
                </a:solidFill>
                <a:latin typeface="Cambria" panose="02040503050406030204" pitchFamily="18" charset="0"/>
              </a:rPr>
              <a:t>Inline style</a:t>
            </a:r>
          </a:p>
          <a:p>
            <a:pPr marL="115888">
              <a:lnSpc>
                <a:spcPct val="100000"/>
              </a:lnSpc>
              <a:spcBef>
                <a:spcPts val="600"/>
              </a:spcBef>
            </a:pPr>
            <a:r>
              <a:rPr lang="en-US" sz="2400" baseline="30000" dirty="0">
                <a:latin typeface="Cambria" panose="02040503050406030204" pitchFamily="18" charset="0"/>
              </a:rPr>
              <a:t>&lt;p style=”margin: 20px”&gt;</a:t>
            </a:r>
          </a:p>
          <a:p>
            <a:pPr marL="115888">
              <a:lnSpc>
                <a:spcPct val="100000"/>
              </a:lnSpc>
              <a:spcBef>
                <a:spcPts val="600"/>
              </a:spcBef>
            </a:pPr>
            <a:r>
              <a:rPr lang="en-US" sz="2400" baseline="30000" dirty="0">
                <a:solidFill>
                  <a:srgbClr val="0036A2"/>
                </a:solidFill>
                <a:latin typeface="Cambria" panose="02040503050406030204" pitchFamily="18" charset="0"/>
              </a:rPr>
              <a:t>Internal CSS</a:t>
            </a:r>
          </a:p>
          <a:p>
            <a:pPr marL="115888">
              <a:lnSpc>
                <a:spcPct val="100000"/>
              </a:lnSpc>
              <a:spcBef>
                <a:spcPts val="600"/>
              </a:spcBef>
            </a:pPr>
            <a:r>
              <a:rPr lang="en-US" sz="2400" baseline="30000" dirty="0">
                <a:latin typeface="Cambria" panose="02040503050406030204" pitchFamily="18" charset="0"/>
              </a:rPr>
              <a:t>p {margin: 20px}</a:t>
            </a:r>
          </a:p>
        </p:txBody>
      </p:sp>
      <p:pic>
        <p:nvPicPr>
          <p:cNvPr id="12" name="Picture 11" descr="6.9.tif"/>
          <p:cNvPicPr>
            <a:picLocks noChangeAspect="1"/>
          </p:cNvPicPr>
          <p:nvPr/>
        </p:nvPicPr>
        <p:blipFill>
          <a:blip r:embed="rId2"/>
          <a:stretch>
            <a:fillRect/>
          </a:stretch>
        </p:blipFill>
        <p:spPr>
          <a:xfrm>
            <a:off x="1640710" y="4122652"/>
            <a:ext cx="7031863" cy="21098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11"/>
                                        </p:tgtEl>
                                        <p:attrNameLst>
                                          <p:attrName>style.visibility</p:attrName>
                                        </p:attrNameLst>
                                      </p:cBhvr>
                                      <p:to>
                                        <p:strVal val="visible"/>
                                      </p:to>
                                    </p:set>
                                    <p:anim calcmode="discrete" valueType="clr">
                                      <p:cBhvr override="childStyle">
                                        <p:cTn id="1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11"/>
                                        </p:tgtEl>
                                        <p:attrNameLst>
                                          <p:attrName>fillcolor</p:attrName>
                                        </p:attrNameLst>
                                      </p:cBhvr>
                                      <p:tavLst>
                                        <p:tav tm="0">
                                          <p:val>
                                            <p:clrVal>
                                              <a:schemeClr val="accent2"/>
                                            </p:clrVal>
                                          </p:val>
                                        </p:tav>
                                        <p:tav tm="50000">
                                          <p:val>
                                            <p:clrVal>
                                              <a:schemeClr val="hlink"/>
                                            </p:clrVal>
                                          </p:val>
                                        </p:tav>
                                      </p:tavLst>
                                    </p:anim>
                                    <p:set>
                                      <p:cBhvr>
                                        <p:cTn id="19" dur="80"/>
                                        <p:tgtEl>
                                          <p:spTgt spid="11"/>
                                        </p:tgtEl>
                                        <p:attrNameLst>
                                          <p:attrName>fill.type</p:attrName>
                                        </p:attrNameLst>
                                      </p:cBhvr>
                                      <p:to>
                                        <p:strVal val="solid"/>
                                      </p:to>
                                    </p:se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out)">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_Office Them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13873</TotalTime>
  <Words>1170</Words>
  <Application>Microsoft Office PowerPoint</Application>
  <PresentationFormat>On-screen Show (4:3)</PresentationFormat>
  <Paragraphs>259</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Book Antiqua</vt:lpstr>
      <vt:lpstr>Calibri</vt:lpstr>
      <vt:lpstr>Cambria</vt:lpstr>
      <vt:lpstr>Courier New</vt:lpstr>
      <vt:lpstr>Tahoma</vt:lpstr>
      <vt:lpstr>Wingdings</vt:lpstr>
      <vt:lpstr>Wingdings 2</vt:lpstr>
      <vt:lpstr>3_Office Theme</vt:lpstr>
      <vt:lpstr>PowerPoint Presentation</vt:lpstr>
      <vt:lpstr>Objectives</vt:lpstr>
      <vt:lpstr>Text and Font Style</vt:lpstr>
      <vt:lpstr>Text Styles 1-2</vt:lpstr>
      <vt:lpstr>Text Styles 2-2</vt:lpstr>
      <vt:lpstr>Inline Span</vt:lpstr>
      <vt:lpstr>Indenting Paragraph 1-3</vt:lpstr>
      <vt:lpstr>Indenting Paragraph 2-3</vt:lpstr>
      <vt:lpstr>Indenting Paragraph 3-3</vt:lpstr>
      <vt:lpstr>Border Style 1-3</vt:lpstr>
      <vt:lpstr>Border Style 2-3</vt:lpstr>
      <vt:lpstr>Border Style 3-3</vt:lpstr>
      <vt:lpstr>Border Color 1-3</vt:lpstr>
      <vt:lpstr>Border Color 2-3</vt:lpstr>
      <vt:lpstr>Border Color 3-3</vt:lpstr>
      <vt:lpstr>Border Width 1-2</vt:lpstr>
      <vt:lpstr>Border Width 2-2</vt:lpstr>
      <vt:lpstr>Shorthand Border 1-3</vt:lpstr>
      <vt:lpstr>Shorthand Border 2-3</vt:lpstr>
      <vt:lpstr>Shorthand Border 3-3</vt:lpstr>
      <vt:lpstr>Horizontal Alignment</vt:lpstr>
      <vt:lpstr>Vertical Alignment</vt:lpstr>
      <vt:lpstr>Summary</vt:lpstr>
    </vt:vector>
  </TitlesOfParts>
  <Company>Aptech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6 XP</dc:title>
  <dc:creator>Aptech Limited</dc:creator>
  <cp:lastModifiedBy>THUYLM</cp:lastModifiedBy>
  <cp:revision>2411</cp:revision>
  <dcterms:created xsi:type="dcterms:W3CDTF">2006-08-16T00:00:00Z</dcterms:created>
  <dcterms:modified xsi:type="dcterms:W3CDTF">2018-05-22T10:24:56Z</dcterms:modified>
</cp:coreProperties>
</file>